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7" r:id="rId2"/>
    <p:sldId id="258" r:id="rId3"/>
    <p:sldId id="259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127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3D22ED-EB55-4B6A-BE5A-F156D9670E7E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63605F-2343-40CB-AB55-7A91C2C942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640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1466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5071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4155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9832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0057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5268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5451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3727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5255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7711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7937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46E24F-B8AB-40CB-844D-BFC12C769C5F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6C5CD-5493-47BF-8B6C-3AFA503D3D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9116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F69798-5494-21FE-5960-4ED19B272341}"/>
              </a:ext>
            </a:extLst>
          </p:cNvPr>
          <p:cNvSpPr txBox="1"/>
          <p:nvPr/>
        </p:nvSpPr>
        <p:spPr>
          <a:xfrm>
            <a:off x="-88490" y="923938"/>
            <a:ext cx="536841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ADOPTION OF HYDROPONICS AS A SUSTAINABLE ORGANIC FARMING PRACTICE</a:t>
            </a:r>
          </a:p>
        </p:txBody>
      </p:sp>
      <p:pic>
        <p:nvPicPr>
          <p:cNvPr id="1026" name="Picture 2" descr="Free Hydroponics Greenhouse photo and picture">
            <a:extLst>
              <a:ext uri="{FF2B5EF4-FFF2-40B4-BE49-F238E27FC236}">
                <a16:creationId xmlns:a16="http://schemas.microsoft.com/office/drawing/2014/main" id="{5110C1C8-B72A-0494-FBD9-BCBCBB470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9923" y="0"/>
            <a:ext cx="386407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238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>
            <a:extLst>
              <a:ext uri="{FF2B5EF4-FFF2-40B4-BE49-F238E27FC236}">
                <a16:creationId xmlns:a16="http://schemas.microsoft.com/office/drawing/2014/main" id="{6A90D615-F45F-6095-A277-E4FE17C26BB1}"/>
              </a:ext>
            </a:extLst>
          </p:cNvPr>
          <p:cNvSpPr/>
          <p:nvPr/>
        </p:nvSpPr>
        <p:spPr>
          <a:xfrm>
            <a:off x="207622" y="1105991"/>
            <a:ext cx="6570571" cy="23230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</a:pPr>
            <a:r>
              <a:rPr lang="en-US" sz="2000" b="1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  OBJECTIVES:</a:t>
            </a:r>
          </a:p>
          <a:p>
            <a:pPr marL="342900" lvl="0" indent="-77788">
              <a:buFont typeface="Symbol" panose="05050102010706020507" pitchFamily="18" charset="2"/>
              <a:buChar char=""/>
              <a:tabLst>
                <a:tab pos="90170" algn="l"/>
              </a:tabLst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Assess the Feasibility of Hydroponics in Organic Farming</a:t>
            </a:r>
          </a:p>
          <a:p>
            <a:pPr marL="342900" lvl="0" indent="-77788">
              <a:buFont typeface="Symbol" panose="05050102010706020507" pitchFamily="18" charset="2"/>
              <a:buChar char=""/>
              <a:tabLst>
                <a:tab pos="90170" algn="l"/>
              </a:tabLst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Promote Resource Efficiency</a:t>
            </a:r>
          </a:p>
          <a:p>
            <a:pPr marL="342900" lvl="0" indent="-77788">
              <a:buFont typeface="Symbol" panose="05050102010706020507" pitchFamily="18" charset="2"/>
              <a:buChar char=""/>
              <a:tabLst>
                <a:tab pos="90170" algn="l"/>
              </a:tabLst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Enhance Food Security and Productivity</a:t>
            </a:r>
          </a:p>
          <a:p>
            <a:pPr marL="342900" lvl="0" indent="-77788">
              <a:buFont typeface="Symbol" panose="05050102010706020507" pitchFamily="18" charset="2"/>
              <a:buChar char=""/>
              <a:tabLst>
                <a:tab pos="90170" algn="l"/>
              </a:tabLst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Evaluate Environmental Benefits</a:t>
            </a:r>
          </a:p>
          <a:p>
            <a:pPr marL="342900" lvl="0" indent="-77788">
              <a:buFont typeface="Symbol" panose="05050102010706020507" pitchFamily="18" charset="2"/>
              <a:buChar char=""/>
              <a:tabLst>
                <a:tab pos="90170" algn="l"/>
              </a:tabLst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 Social and Educational Aspects</a:t>
            </a:r>
          </a:p>
          <a:p>
            <a:pPr marL="342900" indent="-77788">
              <a:spcAft>
                <a:spcPts val="800"/>
              </a:spcAft>
              <a:buFont typeface="Symbol" panose="05050102010706020507" pitchFamily="18" charset="2"/>
              <a:buChar char=""/>
              <a:tabLst>
                <a:tab pos="90170" algn="l"/>
              </a:tabLst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Innovate and Optimize Hydroponic Systems</a:t>
            </a:r>
          </a:p>
          <a:p>
            <a:pPr marL="342900" lvl="0" indent="-77788">
              <a:spcAft>
                <a:spcPts val="800"/>
              </a:spcAft>
              <a:tabLst>
                <a:tab pos="90170" algn="l"/>
              </a:tabLst>
            </a:pPr>
            <a:endParaRPr lang="en-IN" sz="20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77788">
              <a:lnSpc>
                <a:spcPts val="2850"/>
              </a:lnSpc>
              <a:buSzPct val="100000"/>
              <a:buFontTx/>
              <a:buChar char="•"/>
            </a:pPr>
            <a:endParaRPr lang="en-US" sz="2000" dirty="0">
              <a:solidFill>
                <a:srgbClr val="3C3939"/>
              </a:solidFill>
              <a:latin typeface="Times New Roman" panose="02020603050405020304" pitchFamily="18" charset="0"/>
              <a:ea typeface="Roboto" pitchFamily="34" charset="-122"/>
              <a:cs typeface="Times New Roman" panose="02020603050405020304" pitchFamily="18" charset="0"/>
            </a:endParaRPr>
          </a:p>
          <a:p>
            <a:pPr marL="342900" indent="-77788">
              <a:lnSpc>
                <a:spcPts val="2850"/>
              </a:lnSpc>
              <a:buSzPct val="100000"/>
              <a:buChar char="•"/>
            </a:pPr>
            <a:endParaRPr lang="en-US" sz="2000" dirty="0">
              <a:solidFill>
                <a:srgbClr val="3C3939"/>
              </a:solidFill>
              <a:latin typeface="Times New Roman" panose="02020603050405020304" pitchFamily="18" charset="0"/>
              <a:ea typeface="Roboto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932EF7-6469-DC18-0545-CAD0967C920A}"/>
              </a:ext>
            </a:extLst>
          </p:cNvPr>
          <p:cNvSpPr txBox="1"/>
          <p:nvPr/>
        </p:nvSpPr>
        <p:spPr>
          <a:xfrm>
            <a:off x="1442882" y="3613513"/>
            <a:ext cx="7452851" cy="30675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1" algn="just">
              <a:spcAft>
                <a:spcPts val="800"/>
              </a:spcAft>
              <a:buSzPts val="1000"/>
              <a:tabLst>
                <a:tab pos="914400" algn="l"/>
              </a:tabLst>
            </a:pPr>
            <a:r>
              <a:rPr lang="en-US" sz="2000" b="1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HYPOTHESES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  <a:tabLst>
                <a:tab pos="90170" algn="l"/>
              </a:tabLst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H1: Awareness of Hydroponics (AH) positively influences Adoption of Hydroponics (HP).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  <a:tabLst>
                <a:tab pos="90170" algn="l"/>
              </a:tabLst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H2: Environmental Friendliness (EF) positively influences Adoption of Hydroponics (HP).</a:t>
            </a: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  <a:tabLst>
                <a:tab pos="90170" algn="l"/>
              </a:tabLst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H3: Economic Considerations (EC) positively influence Adoption of Hydroponics (HP).</a:t>
            </a: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  <a:tabLst>
                <a:tab pos="90170" algn="l"/>
              </a:tabLst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H4: Perceived Productivity (PP) positively influences Adoption of Hydroponics (HP)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0CD8CC-8BA2-F898-B7E4-1E4CFB8078CA}"/>
              </a:ext>
            </a:extLst>
          </p:cNvPr>
          <p:cNvSpPr txBox="1"/>
          <p:nvPr/>
        </p:nvSpPr>
        <p:spPr>
          <a:xfrm>
            <a:off x="2979172" y="176981"/>
            <a:ext cx="3507659" cy="646331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0" indent="0" algn="ctr">
              <a:buNone/>
            </a:pPr>
            <a:r>
              <a:rPr lang="en-US" sz="3600" b="1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ANALYSIS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951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3E3771-3ABC-854B-1899-533A07BF0256}"/>
              </a:ext>
            </a:extLst>
          </p:cNvPr>
          <p:cNvSpPr txBox="1"/>
          <p:nvPr/>
        </p:nvSpPr>
        <p:spPr>
          <a:xfrm>
            <a:off x="2286000" y="16314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MEASUREMENT MODEL</a:t>
            </a:r>
            <a:endParaRPr lang="en-IN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10E1B6-438E-FDC5-7488-9952D10926DF}"/>
              </a:ext>
            </a:extLst>
          </p:cNvPr>
          <p:cNvSpPr txBox="1"/>
          <p:nvPr/>
        </p:nvSpPr>
        <p:spPr>
          <a:xfrm>
            <a:off x="1130708" y="870222"/>
            <a:ext cx="3200399" cy="29443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0" algn="just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IN" sz="2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Cronbach's Alpha:</a:t>
            </a:r>
            <a:endParaRPr lang="en-IN" sz="14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914400" indent="-457200" algn="just"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AH = 0.85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914400" indent="-457200" algn="just"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EF = 0.78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914400" indent="-457200" algn="just"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EC = 0.82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914400" indent="-457200" algn="just"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PP = 0.88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 indent="17145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HP = 0.90</a:t>
            </a:r>
            <a:endParaRPr lang="en-IN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0A4527-45B4-5E81-BBED-DD50DA83BC49}"/>
              </a:ext>
            </a:extLst>
          </p:cNvPr>
          <p:cNvSpPr txBox="1"/>
          <p:nvPr/>
        </p:nvSpPr>
        <p:spPr>
          <a:xfrm>
            <a:off x="5383163" y="870222"/>
            <a:ext cx="2630129" cy="28828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IN" sz="28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AVE: </a:t>
            </a:r>
          </a:p>
          <a:p>
            <a:pPr marL="628650" indent="-274638" algn="just"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400" kern="1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AH = 0.65</a:t>
            </a:r>
          </a:p>
          <a:p>
            <a:pPr marL="628650" indent="-274638" algn="just"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400" kern="1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EF = 0.60</a:t>
            </a:r>
          </a:p>
          <a:p>
            <a:pPr marL="628650" indent="-274638" algn="just"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400" kern="1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EC = 0.68</a:t>
            </a:r>
          </a:p>
          <a:p>
            <a:pPr marL="628650" indent="-274638" algn="just"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400" kern="1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PP = 0.70</a:t>
            </a:r>
          </a:p>
          <a:p>
            <a:pPr marL="628650" indent="-274638">
              <a:buFont typeface="Wingdings" panose="05000000000000000000" pitchFamily="2" charset="2"/>
              <a:buChar char="Ø"/>
            </a:pPr>
            <a:r>
              <a:rPr lang="en-IN" sz="2400" kern="1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HP = 0.72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225E16-7194-1713-6A99-DD172F2D106E}"/>
              </a:ext>
            </a:extLst>
          </p:cNvPr>
          <p:cNvSpPr txBox="1"/>
          <p:nvPr/>
        </p:nvSpPr>
        <p:spPr>
          <a:xfrm>
            <a:off x="666133" y="4027674"/>
            <a:ext cx="3905867" cy="27033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anchor="ctr">
            <a:spAutoFit/>
          </a:bodyPr>
          <a:lstStyle/>
          <a:p>
            <a:pPr lvl="0" algn="just">
              <a:lnSpc>
                <a:spcPct val="150000"/>
              </a:lnSpc>
              <a:buSzPts val="1100"/>
            </a:pPr>
            <a:r>
              <a:rPr lang="en-IN" sz="24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Structural model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indent="-342900" algn="just">
              <a:lnSpc>
                <a:spcPct val="107000"/>
              </a:lnSpc>
              <a:buFont typeface="Wingdings" panose="05000000000000000000" pitchFamily="2" charset="2"/>
              <a:buChar char=""/>
            </a:pPr>
            <a:r>
              <a:rPr lang="en-IN" sz="20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R² for HP: </a:t>
            </a:r>
            <a:r>
              <a:rPr lang="en-IN" sz="20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0.45   </a:t>
            </a:r>
          </a:p>
          <a:p>
            <a:pPr marL="342900" indent="-342900" algn="just">
              <a:lnSpc>
                <a:spcPct val="107000"/>
              </a:lnSpc>
              <a:buFont typeface="Wingdings" panose="05000000000000000000" pitchFamily="2" charset="2"/>
              <a:buChar char=""/>
            </a:pPr>
            <a:r>
              <a:rPr lang="en-IN" sz="2000" b="1" kern="1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Path Coefficients: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IN" sz="20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AH → HP: 0.35 (p &lt; 0.05)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IN" sz="20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EF → HP: 0.28 (p &lt; 0.05)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IN" sz="20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EC → HP: 0.20 (p &lt; 0.05)</a:t>
            </a:r>
            <a:endParaRPr lang="en-IN" sz="1200" kern="100" dirty="0"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IN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PP → HP: 0.40 (p &lt; 0.05)</a:t>
            </a:r>
            <a:endParaRPr lang="en-IN" sz="2000" dirty="0"/>
          </a:p>
        </p:txBody>
      </p:sp>
      <p:pic>
        <p:nvPicPr>
          <p:cNvPr id="2050" name="Picture 2" descr="Free Modern Farming Farming Techniques illustration and picture">
            <a:extLst>
              <a:ext uri="{FF2B5EF4-FFF2-40B4-BE49-F238E27FC236}">
                <a16:creationId xmlns:a16="http://schemas.microsoft.com/office/drawing/2014/main" id="{F38650E3-44F8-33C9-425F-AC3B6827CC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502"/>
          <a:stretch/>
        </p:blipFill>
        <p:spPr bwMode="auto">
          <a:xfrm>
            <a:off x="5140808" y="4027673"/>
            <a:ext cx="3484162" cy="2703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8316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FCFD35-9D6C-FD3D-2344-D4BEF6E0E6DC}"/>
              </a:ext>
            </a:extLst>
          </p:cNvPr>
          <p:cNvSpPr txBox="1"/>
          <p:nvPr/>
        </p:nvSpPr>
        <p:spPr>
          <a:xfrm>
            <a:off x="1256070" y="476409"/>
            <a:ext cx="709151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SOME SCREENSHOTS OF VARIABILITY IN RESPONSES</a:t>
            </a:r>
            <a:endParaRPr lang="en-IN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77BC5F-1495-B210-1BD0-BEC8B4224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9" y="2027903"/>
            <a:ext cx="8534401" cy="39381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16109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001538-3AE4-AD5C-FB8F-26ECD1C80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58" y="412253"/>
            <a:ext cx="8281640" cy="625887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49173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22E926-AD51-756B-6A13-5FC311112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99" y="283536"/>
            <a:ext cx="8456486" cy="565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347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DACCDA-277B-3F08-5584-EBE4CD1BC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58" y="582879"/>
            <a:ext cx="8565884" cy="5692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37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E266E0C4-B3B2-7515-E0EF-2A5EEDDA62EE}"/>
              </a:ext>
            </a:extLst>
          </p:cNvPr>
          <p:cNvGrpSpPr/>
          <p:nvPr/>
        </p:nvGrpSpPr>
        <p:grpSpPr>
          <a:xfrm>
            <a:off x="480469" y="1343117"/>
            <a:ext cx="8183062" cy="5244496"/>
            <a:chOff x="6280189" y="2650808"/>
            <a:chExt cx="7556541" cy="468570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9692D10-4F73-A38F-4217-2AF210469F76}"/>
                </a:ext>
              </a:extLst>
            </p:cNvPr>
            <p:cNvGrpSpPr/>
            <p:nvPr/>
          </p:nvGrpSpPr>
          <p:grpSpPr>
            <a:xfrm>
              <a:off x="6280190" y="2650808"/>
              <a:ext cx="3664863" cy="2773799"/>
              <a:chOff x="6280190" y="2650808"/>
              <a:chExt cx="3664863" cy="2773799"/>
            </a:xfrm>
          </p:grpSpPr>
          <p:sp>
            <p:nvSpPr>
              <p:cNvPr id="3" name="Shape 1">
                <a:extLst>
                  <a:ext uri="{FF2B5EF4-FFF2-40B4-BE49-F238E27FC236}">
                    <a16:creationId xmlns:a16="http://schemas.microsoft.com/office/drawing/2014/main" id="{101DB927-8264-011B-13CC-72DDF7FB50BD}"/>
                  </a:ext>
                </a:extLst>
              </p:cNvPr>
              <p:cNvSpPr/>
              <p:nvPr/>
            </p:nvSpPr>
            <p:spPr>
              <a:xfrm>
                <a:off x="6280190" y="2650808"/>
                <a:ext cx="3664863" cy="2773799"/>
              </a:xfrm>
              <a:prstGeom prst="roundRect">
                <a:avLst>
                  <a:gd name="adj" fmla="val 3435"/>
                </a:avLst>
              </a:prstGeom>
              <a:solidFill>
                <a:srgbClr val="E1E1EA"/>
              </a:solidFill>
              <a:ln w="7620">
                <a:solidFill>
                  <a:srgbClr val="C7C7D0"/>
                </a:solidFill>
                <a:prstDash val="solid"/>
              </a:ln>
            </p:spPr>
          </p:sp>
          <p:sp>
            <p:nvSpPr>
              <p:cNvPr id="4" name="Text 2">
                <a:extLst>
                  <a:ext uri="{FF2B5EF4-FFF2-40B4-BE49-F238E27FC236}">
                    <a16:creationId xmlns:a16="http://schemas.microsoft.com/office/drawing/2014/main" id="{57D7098F-7CFB-9D6D-1FA7-90F3D7366318}"/>
                  </a:ext>
                </a:extLst>
              </p:cNvPr>
              <p:cNvSpPr/>
              <p:nvPr/>
            </p:nvSpPr>
            <p:spPr>
              <a:xfrm>
                <a:off x="6514624" y="2885242"/>
                <a:ext cx="2835235" cy="35433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750"/>
                  </a:lnSpc>
                  <a:buNone/>
                </a:pPr>
                <a:r>
                  <a:rPr lang="en-US" sz="2800" b="1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aleway" pitchFamily="34" charset="-122"/>
                    <a:cs typeface="Times New Roman" panose="02020603050405020304" pitchFamily="18" charset="0"/>
                  </a:rPr>
                  <a:t>Sustainable Farming</a:t>
                </a:r>
                <a:endParaRPr lang="en-US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Text 3">
                <a:extLst>
                  <a:ext uri="{FF2B5EF4-FFF2-40B4-BE49-F238E27FC236}">
                    <a16:creationId xmlns:a16="http://schemas.microsoft.com/office/drawing/2014/main" id="{BCFA4B0B-EF5A-4235-09C4-C3F5D381E52D}"/>
                  </a:ext>
                </a:extLst>
              </p:cNvPr>
              <p:cNvSpPr/>
              <p:nvPr/>
            </p:nvSpPr>
            <p:spPr>
              <a:xfrm>
                <a:off x="6514624" y="3375660"/>
                <a:ext cx="3195995" cy="181451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2850"/>
                  </a:lnSpc>
                  <a:buNone/>
                </a:pPr>
                <a:r>
                  <a:rPr lang="en-US" sz="240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oboto" pitchFamily="34" charset="-122"/>
                    <a:cs typeface="Times New Roman" panose="02020603050405020304" pitchFamily="18" charset="0"/>
                  </a:rPr>
                  <a:t>Hydroponics is a highly sustainable farming practice, aligning with organic farming principles by eliminating soil and reducing water usage.</a:t>
                </a:r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F9DFCE6-360F-CE15-160E-C3CDF21138C6}"/>
                </a:ext>
              </a:extLst>
            </p:cNvPr>
            <p:cNvGrpSpPr/>
            <p:nvPr/>
          </p:nvGrpSpPr>
          <p:grpSpPr>
            <a:xfrm>
              <a:off x="10171867" y="2650808"/>
              <a:ext cx="3664863" cy="2773799"/>
              <a:chOff x="10171867" y="2650808"/>
              <a:chExt cx="3664863" cy="2773799"/>
            </a:xfrm>
          </p:grpSpPr>
          <p:sp>
            <p:nvSpPr>
              <p:cNvPr id="7" name="Shape 4">
                <a:extLst>
                  <a:ext uri="{FF2B5EF4-FFF2-40B4-BE49-F238E27FC236}">
                    <a16:creationId xmlns:a16="http://schemas.microsoft.com/office/drawing/2014/main" id="{1903BEC8-FA07-C701-DE6E-25A3FA0D75C4}"/>
                  </a:ext>
                </a:extLst>
              </p:cNvPr>
              <p:cNvSpPr/>
              <p:nvPr/>
            </p:nvSpPr>
            <p:spPr>
              <a:xfrm>
                <a:off x="10171867" y="2650808"/>
                <a:ext cx="3664863" cy="2773799"/>
              </a:xfrm>
              <a:prstGeom prst="roundRect">
                <a:avLst>
                  <a:gd name="adj" fmla="val 3435"/>
                </a:avLst>
              </a:prstGeom>
              <a:solidFill>
                <a:srgbClr val="E1E1EA"/>
              </a:solidFill>
              <a:ln w="7620">
                <a:solidFill>
                  <a:srgbClr val="C7C7D0"/>
                </a:solidFill>
                <a:prstDash val="solid"/>
              </a:ln>
            </p:spPr>
          </p:sp>
          <p:sp>
            <p:nvSpPr>
              <p:cNvPr id="8" name="Text 5">
                <a:extLst>
                  <a:ext uri="{FF2B5EF4-FFF2-40B4-BE49-F238E27FC236}">
                    <a16:creationId xmlns:a16="http://schemas.microsoft.com/office/drawing/2014/main" id="{4EE1AD0F-2932-FF0A-7F03-41FB66FB6EDC}"/>
                  </a:ext>
                </a:extLst>
              </p:cNvPr>
              <p:cNvSpPr/>
              <p:nvPr/>
            </p:nvSpPr>
            <p:spPr>
              <a:xfrm>
                <a:off x="10406301" y="2885242"/>
                <a:ext cx="3027521" cy="35433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>
                  <a:lnSpc>
                    <a:spcPts val="2750"/>
                  </a:lnSpc>
                </a:pPr>
                <a:r>
                  <a:rPr lang="en-US" sz="2800" b="1" dirty="0">
                    <a:solidFill>
                      <a:srgbClr val="3C39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Environmental Benefits</a:t>
                </a:r>
              </a:p>
            </p:txBody>
          </p:sp>
          <p:sp>
            <p:nvSpPr>
              <p:cNvPr id="9" name="Text 6">
                <a:extLst>
                  <a:ext uri="{FF2B5EF4-FFF2-40B4-BE49-F238E27FC236}">
                    <a16:creationId xmlns:a16="http://schemas.microsoft.com/office/drawing/2014/main" id="{CF23BED1-7EBE-336A-1234-12FE4AEC740E}"/>
                  </a:ext>
                </a:extLst>
              </p:cNvPr>
              <p:cNvSpPr/>
              <p:nvPr/>
            </p:nvSpPr>
            <p:spPr>
              <a:xfrm>
                <a:off x="10406301" y="3375660"/>
                <a:ext cx="3195995" cy="181451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2850"/>
                  </a:lnSpc>
                  <a:buNone/>
                </a:pPr>
                <a:r>
                  <a:rPr lang="en-US" sz="240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oboto" pitchFamily="34" charset="-122"/>
                    <a:cs typeface="Times New Roman" panose="02020603050405020304" pitchFamily="18" charset="0"/>
                  </a:rPr>
                  <a:t>Significant environmental advantages include reduced water consumption, minimal chemical use, and soil conservation.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98FE23C-3DF4-1B40-E100-8FC57C18E321}"/>
                </a:ext>
              </a:extLst>
            </p:cNvPr>
            <p:cNvGrpSpPr/>
            <p:nvPr/>
          </p:nvGrpSpPr>
          <p:grpSpPr>
            <a:xfrm>
              <a:off x="6280189" y="5651421"/>
              <a:ext cx="7556421" cy="1685092"/>
              <a:chOff x="6280189" y="5651421"/>
              <a:chExt cx="7556421" cy="1685092"/>
            </a:xfrm>
          </p:grpSpPr>
          <p:sp>
            <p:nvSpPr>
              <p:cNvPr id="11" name="Shape 7">
                <a:extLst>
                  <a:ext uri="{FF2B5EF4-FFF2-40B4-BE49-F238E27FC236}">
                    <a16:creationId xmlns:a16="http://schemas.microsoft.com/office/drawing/2014/main" id="{05A8C703-7CC8-BF5D-2007-86F47595E5B7}"/>
                  </a:ext>
                </a:extLst>
              </p:cNvPr>
              <p:cNvSpPr/>
              <p:nvPr/>
            </p:nvSpPr>
            <p:spPr>
              <a:xfrm>
                <a:off x="6280189" y="5651421"/>
                <a:ext cx="7556421" cy="1685092"/>
              </a:xfrm>
              <a:prstGeom prst="roundRect">
                <a:avLst>
                  <a:gd name="adj" fmla="val 5654"/>
                </a:avLst>
              </a:prstGeom>
              <a:solidFill>
                <a:srgbClr val="E1E1EA"/>
              </a:solidFill>
              <a:ln w="7620">
                <a:solidFill>
                  <a:srgbClr val="C7C7D0"/>
                </a:solidFill>
                <a:prstDash val="solid"/>
              </a:ln>
            </p:spPr>
          </p:sp>
          <p:sp>
            <p:nvSpPr>
              <p:cNvPr id="12" name="Text 8">
                <a:extLst>
                  <a:ext uri="{FF2B5EF4-FFF2-40B4-BE49-F238E27FC236}">
                    <a16:creationId xmlns:a16="http://schemas.microsoft.com/office/drawing/2014/main" id="{5122492E-0B21-97D9-47B1-742A6E3DB534}"/>
                  </a:ext>
                </a:extLst>
              </p:cNvPr>
              <p:cNvSpPr/>
              <p:nvPr/>
            </p:nvSpPr>
            <p:spPr>
              <a:xfrm>
                <a:off x="6514624" y="5885855"/>
                <a:ext cx="2835235" cy="35433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>
                  <a:lnSpc>
                    <a:spcPts val="2750"/>
                  </a:lnSpc>
                </a:pPr>
                <a:r>
                  <a:rPr lang="en-US" sz="2800" b="1" dirty="0">
                    <a:solidFill>
                      <a:srgbClr val="3C39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Economic Viability</a:t>
                </a:r>
              </a:p>
            </p:txBody>
          </p:sp>
          <p:sp>
            <p:nvSpPr>
              <p:cNvPr id="13" name="Text 9">
                <a:extLst>
                  <a:ext uri="{FF2B5EF4-FFF2-40B4-BE49-F238E27FC236}">
                    <a16:creationId xmlns:a16="http://schemas.microsoft.com/office/drawing/2014/main" id="{FB7E4392-BA5F-BD1A-6148-133A5203E139}"/>
                  </a:ext>
                </a:extLst>
              </p:cNvPr>
              <p:cNvSpPr/>
              <p:nvPr/>
            </p:nvSpPr>
            <p:spPr>
              <a:xfrm>
                <a:off x="6514624" y="6376273"/>
                <a:ext cx="7087553" cy="72580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2850"/>
                  </a:lnSpc>
                  <a:buNone/>
                </a:pPr>
                <a:r>
                  <a:rPr lang="en-US" sz="240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oboto" pitchFamily="34" charset="-122"/>
                    <a:cs typeface="Times New Roman" panose="02020603050405020304" pitchFamily="18" charset="0"/>
                  </a:rPr>
                  <a:t>Long-term economic benefits outweigh initial costs, with year-round production and premium pricing for organic produce.</a:t>
                </a: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424E2AAD-EC0E-234F-0468-281B2AB85FBE}"/>
              </a:ext>
            </a:extLst>
          </p:cNvPr>
          <p:cNvSpPr txBox="1"/>
          <p:nvPr/>
        </p:nvSpPr>
        <p:spPr>
          <a:xfrm>
            <a:off x="293334" y="139827"/>
            <a:ext cx="880295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CONCLUSION: HYDROPONICS AS A SUSTAINABLE SOLUTION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914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CC08BA-174A-14B2-9D33-D38E705427FE}"/>
              </a:ext>
            </a:extLst>
          </p:cNvPr>
          <p:cNvSpPr txBox="1"/>
          <p:nvPr/>
        </p:nvSpPr>
        <p:spPr>
          <a:xfrm>
            <a:off x="575186" y="4876801"/>
            <a:ext cx="45474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You.!</a:t>
            </a:r>
          </a:p>
        </p:txBody>
      </p:sp>
    </p:spTree>
    <p:extLst>
      <p:ext uri="{BB962C8B-B14F-4D97-AF65-F5344CB8AC3E}">
        <p14:creationId xmlns:p14="http://schemas.microsoft.com/office/powerpoint/2010/main" val="1027544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81021D-B127-5B2A-1F38-2B31BB2C3A8B}"/>
              </a:ext>
            </a:extLst>
          </p:cNvPr>
          <p:cNvSpPr txBox="1"/>
          <p:nvPr/>
        </p:nvSpPr>
        <p:spPr>
          <a:xfrm>
            <a:off x="133964" y="249787"/>
            <a:ext cx="8876071" cy="6594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800"/>
              </a:spcAft>
              <a:buNone/>
            </a:pPr>
            <a:r>
              <a:rPr lang="en-IN" i="1" kern="100" dirty="0"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Presentation </a:t>
            </a:r>
            <a:r>
              <a:rPr lang="en-IN" sz="1800" i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buNone/>
            </a:pPr>
            <a:r>
              <a:rPr lang="en-IN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ADOPTION OF HYDROPONICS AS A SUSTAINABLE ORGANIC FARMING PRACTICE</a:t>
            </a:r>
          </a:p>
          <a:p>
            <a:pPr algn="ctr">
              <a:buNone/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Submitted by: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(Group No : 21)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spcAft>
                <a:spcPts val="800"/>
              </a:spcAft>
              <a:buNone/>
            </a:pPr>
            <a:r>
              <a:rPr lang="en-IN" sz="1800" b="1" kern="1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Divyansh Kumar Singh (24AG65R08)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spcAft>
                <a:spcPts val="800"/>
              </a:spcAft>
              <a:buNone/>
            </a:pPr>
            <a:r>
              <a:rPr lang="en-IN" sz="1800" b="1" kern="1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Pranjali Diliprao Patil (24AG65R05)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spcAft>
                <a:spcPts val="800"/>
              </a:spcAft>
              <a:buNone/>
            </a:pPr>
            <a:r>
              <a:rPr lang="en-IN" sz="1800" b="1" kern="1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Chaithra SN (24AG65R06)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spcAft>
                <a:spcPts val="800"/>
              </a:spcAft>
              <a:buNone/>
            </a:pPr>
            <a:r>
              <a:rPr lang="en-IN" sz="1800" b="1" kern="1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Vaibhav Shivaji Bhawar (24AG65R04)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spcAft>
                <a:spcPts val="800"/>
              </a:spcAft>
              <a:buNone/>
            </a:pPr>
            <a:r>
              <a:rPr lang="en-IN" sz="1800" b="1" kern="1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Nagendra Singh Parihar (24AG65R07)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buNone/>
            </a:pPr>
            <a:r>
              <a:rPr lang="en-IN" sz="18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Aditya Mandloi (24AG65R01)</a:t>
            </a:r>
          </a:p>
          <a:p>
            <a:pPr algn="ctr">
              <a:buNone/>
            </a:pPr>
            <a:endParaRPr lang="en-IN" b="1" dirty="0">
              <a:solidFill>
                <a:srgbClr val="00206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>
              <a:buNone/>
            </a:pPr>
            <a:endParaRPr lang="en-IN" sz="1800" b="1" dirty="0">
              <a:solidFill>
                <a:srgbClr val="00206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>
              <a:buNone/>
            </a:pPr>
            <a:endParaRPr lang="en-IN" sz="1800" b="1" dirty="0">
              <a:solidFill>
                <a:srgbClr val="00206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>
              <a:buNone/>
            </a:pPr>
            <a:endParaRPr lang="en-IN" sz="1800" b="1" dirty="0">
              <a:solidFill>
                <a:srgbClr val="00206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>
              <a:buNone/>
            </a:pPr>
            <a:endParaRPr lang="en-IN" b="1" dirty="0">
              <a:solidFill>
                <a:srgbClr val="00206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AQUACULTURAL ENGINEERING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b="1" kern="100" dirty="0">
                <a:solidFill>
                  <a:srgbClr val="4472C4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  </a:t>
            </a: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AGRICULTURAL &amp; FOOD ENGINEERING DEPARTMENT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buNone/>
            </a:pPr>
            <a:r>
              <a:rPr lang="en-I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INDIAN INSTITUTE OF TECHNOLOGY KHARAGPUR, WEST BENGAL, INDIA- 721302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1E648C-FCE8-A92C-F62C-69FA273AF4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1" t="430" r="-2076" b="-1749"/>
          <a:stretch/>
        </p:blipFill>
        <p:spPr bwMode="auto">
          <a:xfrm>
            <a:off x="4079444" y="4148578"/>
            <a:ext cx="985110" cy="108906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13987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F27269-6500-E451-8BED-D086B3D90F9F}"/>
              </a:ext>
            </a:extLst>
          </p:cNvPr>
          <p:cNvSpPr txBox="1"/>
          <p:nvPr/>
        </p:nvSpPr>
        <p:spPr>
          <a:xfrm>
            <a:off x="4493342" y="653819"/>
            <a:ext cx="4572000" cy="612552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global agricultural landscape faces challenges like climate change, limited land, and water scarcity. Hydroponics, a soilless cultivation method, offers a sustainable alternative. This project explores the adoption of hydroponics as a sustainable organic farming practice, evaluating the efficacy of organic-based nutrient solutions and comparing crop performance with organic versus synthetic solutions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3F62DF-7E8A-D64B-1D79-39A31DE2236D}"/>
              </a:ext>
            </a:extLst>
          </p:cNvPr>
          <p:cNvSpPr txBox="1"/>
          <p:nvPr/>
        </p:nvSpPr>
        <p:spPr>
          <a:xfrm>
            <a:off x="4493342" y="69044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pic>
        <p:nvPicPr>
          <p:cNvPr id="3074" name="Picture 2" descr="Free Hydroponics Greenhouse photo and picture">
            <a:extLst>
              <a:ext uri="{FF2B5EF4-FFF2-40B4-BE49-F238E27FC236}">
                <a16:creationId xmlns:a16="http://schemas.microsoft.com/office/drawing/2014/main" id="{6D515648-DAC2-390C-CBBA-4AEEEE2C0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974" y="694865"/>
            <a:ext cx="4098001" cy="2734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Free Hydroponic Cherry Tomatoes photo and picture">
            <a:extLst>
              <a:ext uri="{FF2B5EF4-FFF2-40B4-BE49-F238E27FC236}">
                <a16:creationId xmlns:a16="http://schemas.microsoft.com/office/drawing/2014/main" id="{56066A64-3918-CCCF-B653-5FA89E5E22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871"/>
          <a:stretch/>
        </p:blipFill>
        <p:spPr bwMode="auto">
          <a:xfrm>
            <a:off x="235974" y="3588775"/>
            <a:ext cx="4098001" cy="3038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325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E259B8-6428-B806-C570-A1ABE1F35D26}"/>
              </a:ext>
            </a:extLst>
          </p:cNvPr>
          <p:cNvSpPr txBox="1"/>
          <p:nvPr/>
        </p:nvSpPr>
        <p:spPr>
          <a:xfrm>
            <a:off x="518652" y="415102"/>
            <a:ext cx="7860890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HYDROPONICS FOR SUSTAINABLE AGRICULTURE?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4B5650-23E6-26C3-CC1F-AA498ADF2732}"/>
              </a:ext>
            </a:extLst>
          </p:cNvPr>
          <p:cNvSpPr txBox="1"/>
          <p:nvPr/>
        </p:nvSpPr>
        <p:spPr>
          <a:xfrm>
            <a:off x="742334" y="1685138"/>
            <a:ext cx="2875936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Impact</a:t>
            </a:r>
          </a:p>
          <a:p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Minimizes soil erosion, pesticide use, and fertilizer runoff.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B3B3F7-0733-0084-7442-A18178E63B88}"/>
              </a:ext>
            </a:extLst>
          </p:cNvPr>
          <p:cNvSpPr txBox="1"/>
          <p:nvPr/>
        </p:nvSpPr>
        <p:spPr>
          <a:xfrm>
            <a:off x="5014452" y="1685138"/>
            <a:ext cx="382474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Efficiency</a:t>
            </a: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Optimizes water and nutrient use.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8CC41E-54C0-1693-2A70-0FBC37F3177C}"/>
              </a:ext>
            </a:extLst>
          </p:cNvPr>
          <p:cNvSpPr txBox="1"/>
          <p:nvPr/>
        </p:nvSpPr>
        <p:spPr>
          <a:xfrm>
            <a:off x="742334" y="3447159"/>
            <a:ext cx="3050459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Climate Resilience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crop production in adverse conditions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F2DEBF-3D87-9DC8-68A7-374BC3B35251}"/>
              </a:ext>
            </a:extLst>
          </p:cNvPr>
          <p:cNvSpPr txBox="1"/>
          <p:nvPr/>
        </p:nvSpPr>
        <p:spPr>
          <a:xfrm>
            <a:off x="742334" y="5978622"/>
            <a:ext cx="8096867" cy="7078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Fertilizer use can be reduced by up to 60%. Pesticide usage can be reduced by up to 90%.</a:t>
            </a:r>
          </a:p>
        </p:txBody>
      </p:sp>
      <p:pic>
        <p:nvPicPr>
          <p:cNvPr id="1026" name="Picture 2" descr="Free Greenhouse Organic photo and picture">
            <a:extLst>
              <a:ext uri="{FF2B5EF4-FFF2-40B4-BE49-F238E27FC236}">
                <a16:creationId xmlns:a16="http://schemas.microsoft.com/office/drawing/2014/main" id="{253F2C80-8EAD-6519-4BCD-0927ABD29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673" y="3283974"/>
            <a:ext cx="3848528" cy="2567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2300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20177B-5FF1-8B69-41C3-749C96637941}"/>
              </a:ext>
            </a:extLst>
          </p:cNvPr>
          <p:cNvSpPr txBox="1"/>
          <p:nvPr/>
        </p:nvSpPr>
        <p:spPr>
          <a:xfrm>
            <a:off x="684571" y="424934"/>
            <a:ext cx="7774858" cy="9541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IN CONVENTIONAL AGRICULTURE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672C8-CDA7-26D8-18B1-C4F5A1966C4C}"/>
              </a:ext>
            </a:extLst>
          </p:cNvPr>
          <p:cNvSpPr txBox="1"/>
          <p:nvPr/>
        </p:nvSpPr>
        <p:spPr>
          <a:xfrm>
            <a:off x="428932" y="1563330"/>
            <a:ext cx="4143068" cy="437664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Climate Change: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Conventional agriculture faces significant challenges, including climate change, limited arable land, and water scarcity. The repurposing of agricultural land for residential and industrial developments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 exacerbates these issues.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12718F-1448-A385-B5AA-7839EC8D86C0}"/>
              </a:ext>
            </a:extLst>
          </p:cNvPr>
          <p:cNvSpPr txBox="1"/>
          <p:nvPr/>
        </p:nvSpPr>
        <p:spPr>
          <a:xfrm>
            <a:off x="4876798" y="1563330"/>
            <a:ext cx="4143067" cy="437664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Concerns:</a:t>
            </a:r>
            <a:endParaRPr lang="en-US" dirty="0"/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Synthetic fertilizers pose environmental and health risks, leading to soil degradation, water pollution, and potential health risks for consumers. There is increasing environmental awareness and consumer demand for organic products.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274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A481E4D-9323-B279-D492-B610EBFDE783}"/>
              </a:ext>
            </a:extLst>
          </p:cNvPr>
          <p:cNvSpPr txBox="1"/>
          <p:nvPr/>
        </p:nvSpPr>
        <p:spPr>
          <a:xfrm>
            <a:off x="2659626" y="268913"/>
            <a:ext cx="3824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FB4E91B-CC48-8A18-BB90-FD89D06A28BE}"/>
              </a:ext>
            </a:extLst>
          </p:cNvPr>
          <p:cNvGrpSpPr/>
          <p:nvPr/>
        </p:nvGrpSpPr>
        <p:grpSpPr>
          <a:xfrm>
            <a:off x="369856" y="1520740"/>
            <a:ext cx="8404288" cy="5007635"/>
            <a:chOff x="680718" y="1403405"/>
            <a:chExt cx="7556421" cy="500763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1089555-68D8-2331-5341-A7D66C14875F}"/>
                </a:ext>
              </a:extLst>
            </p:cNvPr>
            <p:cNvGrpSpPr/>
            <p:nvPr/>
          </p:nvGrpSpPr>
          <p:grpSpPr>
            <a:xfrm>
              <a:off x="680718" y="1403405"/>
              <a:ext cx="7556421" cy="1616918"/>
              <a:chOff x="6280190" y="2317805"/>
              <a:chExt cx="7556421" cy="1616918"/>
            </a:xfrm>
          </p:grpSpPr>
          <p:pic>
            <p:nvPicPr>
              <p:cNvPr id="10" name="Image 1" descr="preencoded.png">
                <a:extLst>
                  <a:ext uri="{FF2B5EF4-FFF2-40B4-BE49-F238E27FC236}">
                    <a16:creationId xmlns:a16="http://schemas.microsoft.com/office/drawing/2014/main" id="{8DD8D57E-54A0-B36E-9B23-878DE0790D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280190" y="2371917"/>
                <a:ext cx="1134070" cy="1557786"/>
              </a:xfrm>
              <a:prstGeom prst="rect">
                <a:avLst/>
              </a:prstGeom>
            </p:spPr>
          </p:pic>
          <p:sp>
            <p:nvSpPr>
              <p:cNvPr id="11" name="Text 1">
                <a:extLst>
                  <a:ext uri="{FF2B5EF4-FFF2-40B4-BE49-F238E27FC236}">
                    <a16:creationId xmlns:a16="http://schemas.microsoft.com/office/drawing/2014/main" id="{B695A920-C346-5345-3387-2961E6AF0171}"/>
                  </a:ext>
                </a:extLst>
              </p:cNvPr>
              <p:cNvSpPr/>
              <p:nvPr/>
            </p:nvSpPr>
            <p:spPr>
              <a:xfrm>
                <a:off x="7754422" y="2317805"/>
                <a:ext cx="3845362" cy="35433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750"/>
                  </a:lnSpc>
                  <a:buNone/>
                </a:pPr>
                <a:r>
                  <a:rPr lang="en-US" sz="220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aleway" pitchFamily="34" charset="-122"/>
                    <a:cs typeface="Times New Roman" panose="02020603050405020304" pitchFamily="18" charset="0"/>
                  </a:rPr>
                  <a:t>Quantitative Research Design</a:t>
                </a:r>
                <a:endPara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Text 2">
                <a:extLst>
                  <a:ext uri="{FF2B5EF4-FFF2-40B4-BE49-F238E27FC236}">
                    <a16:creationId xmlns:a16="http://schemas.microsoft.com/office/drawing/2014/main" id="{55502AC3-D086-90DD-36E9-33BC418213FB}"/>
                  </a:ext>
                </a:extLst>
              </p:cNvPr>
              <p:cNvSpPr/>
              <p:nvPr/>
            </p:nvSpPr>
            <p:spPr>
              <a:xfrm>
                <a:off x="7754422" y="2846015"/>
                <a:ext cx="6082189" cy="108870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2850"/>
                  </a:lnSpc>
                  <a:buNone/>
                </a:pPr>
                <a:r>
                  <a:rPr lang="en-US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oboto" pitchFamily="34" charset="-122"/>
                    <a:cs typeface="Times New Roman" panose="02020603050405020304" pitchFamily="18" charset="0"/>
                  </a:rPr>
                  <a:t>Adopts a quantitative research design using a survey-based approach to collect data from farmers, experts, and stakeholders.</a:t>
                </a: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96986FE-3C36-0766-0A69-EF94A4EC052F}"/>
                </a:ext>
              </a:extLst>
            </p:cNvPr>
            <p:cNvGrpSpPr/>
            <p:nvPr/>
          </p:nvGrpSpPr>
          <p:grpSpPr>
            <a:xfrm>
              <a:off x="680718" y="3071336"/>
              <a:ext cx="7556421" cy="1669852"/>
              <a:chOff x="6280190" y="3985736"/>
              <a:chExt cx="7556421" cy="1669852"/>
            </a:xfrm>
          </p:grpSpPr>
          <p:pic>
            <p:nvPicPr>
              <p:cNvPr id="14" name="Image 2" descr="preencoded.png">
                <a:extLst>
                  <a:ext uri="{FF2B5EF4-FFF2-40B4-BE49-F238E27FC236}">
                    <a16:creationId xmlns:a16="http://schemas.microsoft.com/office/drawing/2014/main" id="{D1CFF0F2-F30C-6A3D-6774-F1693BC0F1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80190" y="3985736"/>
                <a:ext cx="1134070" cy="1669852"/>
              </a:xfrm>
              <a:prstGeom prst="rect">
                <a:avLst/>
              </a:prstGeom>
            </p:spPr>
          </p:pic>
          <p:sp>
            <p:nvSpPr>
              <p:cNvPr id="15" name="Text 3">
                <a:extLst>
                  <a:ext uri="{FF2B5EF4-FFF2-40B4-BE49-F238E27FC236}">
                    <a16:creationId xmlns:a16="http://schemas.microsoft.com/office/drawing/2014/main" id="{5F055F80-5BD0-0A79-71AC-B392D24ACC0E}"/>
                  </a:ext>
                </a:extLst>
              </p:cNvPr>
              <p:cNvSpPr/>
              <p:nvPr/>
            </p:nvSpPr>
            <p:spPr>
              <a:xfrm>
                <a:off x="7754422" y="4212550"/>
                <a:ext cx="3664268" cy="35433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750"/>
                  </a:lnSpc>
                  <a:buNone/>
                </a:pPr>
                <a:r>
                  <a:rPr lang="en-US" sz="220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aleway" pitchFamily="34" charset="-122"/>
                    <a:cs typeface="Times New Roman" panose="02020603050405020304" pitchFamily="18" charset="0"/>
                  </a:rPr>
                  <a:t>Stratified Random Sampling</a:t>
                </a:r>
                <a:endPara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Text 4">
                <a:extLst>
                  <a:ext uri="{FF2B5EF4-FFF2-40B4-BE49-F238E27FC236}">
                    <a16:creationId xmlns:a16="http://schemas.microsoft.com/office/drawing/2014/main" id="{033E2CA8-81C5-6AD1-A7A9-C8CD6EB13233}"/>
                  </a:ext>
                </a:extLst>
              </p:cNvPr>
              <p:cNvSpPr/>
              <p:nvPr/>
            </p:nvSpPr>
            <p:spPr>
              <a:xfrm>
                <a:off x="7754422" y="4702969"/>
                <a:ext cx="6082189" cy="72580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2850"/>
                  </a:lnSpc>
                  <a:buNone/>
                </a:pPr>
                <a:r>
                  <a:rPr lang="en-US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oboto" pitchFamily="34" charset="-122"/>
                    <a:cs typeface="Times New Roman" panose="02020603050405020304" pitchFamily="18" charset="0"/>
                  </a:rPr>
                  <a:t>Uses stratified random sampling to ensure representation from different regions and farming backgrounds.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4E41669-AF01-49AD-0B05-C758FE6A06E9}"/>
                </a:ext>
              </a:extLst>
            </p:cNvPr>
            <p:cNvGrpSpPr/>
            <p:nvPr/>
          </p:nvGrpSpPr>
          <p:grpSpPr>
            <a:xfrm>
              <a:off x="680718" y="4741188"/>
              <a:ext cx="7556421" cy="1669852"/>
              <a:chOff x="6280190" y="5655588"/>
              <a:chExt cx="7556421" cy="1669852"/>
            </a:xfrm>
          </p:grpSpPr>
          <p:pic>
            <p:nvPicPr>
              <p:cNvPr id="18" name="Image 3" descr="preencoded.png">
                <a:extLst>
                  <a:ext uri="{FF2B5EF4-FFF2-40B4-BE49-F238E27FC236}">
                    <a16:creationId xmlns:a16="http://schemas.microsoft.com/office/drawing/2014/main" id="{C00BE64C-9D52-FCFE-77FF-D69B5B1C78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80190" y="5655588"/>
                <a:ext cx="1134070" cy="1669852"/>
              </a:xfrm>
              <a:prstGeom prst="rect">
                <a:avLst/>
              </a:prstGeom>
            </p:spPr>
          </p:pic>
          <p:sp>
            <p:nvSpPr>
              <p:cNvPr id="19" name="Text 5">
                <a:extLst>
                  <a:ext uri="{FF2B5EF4-FFF2-40B4-BE49-F238E27FC236}">
                    <a16:creationId xmlns:a16="http://schemas.microsoft.com/office/drawing/2014/main" id="{F36C3587-35A0-CC7D-564C-53EA10D182D7}"/>
                  </a:ext>
                </a:extLst>
              </p:cNvPr>
              <p:cNvSpPr/>
              <p:nvPr/>
            </p:nvSpPr>
            <p:spPr>
              <a:xfrm>
                <a:off x="7754422" y="5882402"/>
                <a:ext cx="2835235" cy="35433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750"/>
                  </a:lnSpc>
                  <a:buNone/>
                </a:pPr>
                <a:r>
                  <a:rPr lang="en-US" sz="220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aleway" pitchFamily="34" charset="-122"/>
                    <a:cs typeface="Times New Roman" panose="02020603050405020304" pitchFamily="18" charset="0"/>
                  </a:rPr>
                  <a:t>Data Analysis</a:t>
                </a:r>
                <a:endPara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Text 6">
                <a:extLst>
                  <a:ext uri="{FF2B5EF4-FFF2-40B4-BE49-F238E27FC236}">
                    <a16:creationId xmlns:a16="http://schemas.microsoft.com/office/drawing/2014/main" id="{8B337B49-5409-01A0-EB9C-727BB695ADB4}"/>
                  </a:ext>
                </a:extLst>
              </p:cNvPr>
              <p:cNvSpPr/>
              <p:nvPr/>
            </p:nvSpPr>
            <p:spPr>
              <a:xfrm>
                <a:off x="7754422" y="6372820"/>
                <a:ext cx="6082189" cy="72580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2850"/>
                  </a:lnSpc>
                  <a:buNone/>
                </a:pPr>
                <a:r>
                  <a:rPr lang="en-US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oboto" pitchFamily="34" charset="-122"/>
                    <a:cs typeface="Times New Roman" panose="02020603050405020304" pitchFamily="18" charset="0"/>
                  </a:rPr>
                  <a:t>Analyzes data using Excel for descriptive statistics and SmartPLS for structural equation modeling (SEM).</a:t>
                </a: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2273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0D3E5A3-9BE2-F398-9E5C-A72BD4831F1E}"/>
              </a:ext>
            </a:extLst>
          </p:cNvPr>
          <p:cNvSpPr/>
          <p:nvPr/>
        </p:nvSpPr>
        <p:spPr>
          <a:xfrm>
            <a:off x="1224022" y="202086"/>
            <a:ext cx="6695956" cy="9679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/>
        </p:spPr>
        <p:txBody>
          <a:bodyPr wrap="none" lIns="0" tIns="0" rIns="0" bIns="0" rtlCol="0" anchor="ctr"/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QUESTIONNAIRE DESIGN AND 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DATA COLLECTION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CB2DA95-DD88-884D-EEB2-228DD3EA6527}"/>
              </a:ext>
            </a:extLst>
          </p:cNvPr>
          <p:cNvGrpSpPr/>
          <p:nvPr/>
        </p:nvGrpSpPr>
        <p:grpSpPr>
          <a:xfrm>
            <a:off x="600585" y="1414767"/>
            <a:ext cx="7974573" cy="5074524"/>
            <a:chOff x="717694" y="4030147"/>
            <a:chExt cx="13247747" cy="364045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22E4FD5-BF69-5F90-621C-0D2B7ACE24F9}"/>
                </a:ext>
              </a:extLst>
            </p:cNvPr>
            <p:cNvGrpSpPr/>
            <p:nvPr/>
          </p:nvGrpSpPr>
          <p:grpSpPr>
            <a:xfrm>
              <a:off x="997511" y="4232791"/>
              <a:ext cx="5304229" cy="1225412"/>
              <a:chOff x="997511" y="4232791"/>
              <a:chExt cx="5304229" cy="1225412"/>
            </a:xfrm>
          </p:grpSpPr>
          <p:sp>
            <p:nvSpPr>
              <p:cNvPr id="22" name="Text 5">
                <a:extLst>
                  <a:ext uri="{FF2B5EF4-FFF2-40B4-BE49-F238E27FC236}">
                    <a16:creationId xmlns:a16="http://schemas.microsoft.com/office/drawing/2014/main" id="{B5CD71F9-AAB9-A5CD-0D99-5A092557E01A}"/>
                  </a:ext>
                </a:extLst>
              </p:cNvPr>
              <p:cNvSpPr/>
              <p:nvPr/>
            </p:nvSpPr>
            <p:spPr>
              <a:xfrm>
                <a:off x="3767971" y="4232791"/>
                <a:ext cx="2533769" cy="316706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r">
                  <a:lnSpc>
                    <a:spcPts val="2450"/>
                  </a:lnSpc>
                  <a:buNone/>
                </a:pPr>
                <a:r>
                  <a:rPr lang="en-US" sz="2400" b="1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aleway" pitchFamily="34" charset="-122"/>
                    <a:cs typeface="Times New Roman" panose="02020603050405020304" pitchFamily="18" charset="0"/>
                  </a:rPr>
                  <a:t>Questionnaire Design</a:t>
                </a:r>
                <a:endPara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Text 6">
                <a:extLst>
                  <a:ext uri="{FF2B5EF4-FFF2-40B4-BE49-F238E27FC236}">
                    <a16:creationId xmlns:a16="http://schemas.microsoft.com/office/drawing/2014/main" id="{E9DA6638-1E43-F967-B463-00B61759933D}"/>
                  </a:ext>
                </a:extLst>
              </p:cNvPr>
              <p:cNvSpPr/>
              <p:nvPr/>
            </p:nvSpPr>
            <p:spPr>
              <a:xfrm>
                <a:off x="997511" y="4485581"/>
                <a:ext cx="5259814" cy="972622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r">
                  <a:lnSpc>
                    <a:spcPts val="2550"/>
                  </a:lnSpc>
                  <a:buNone/>
                </a:pPr>
                <a:r>
                  <a:rPr lang="en-US" sz="200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oboto" pitchFamily="34" charset="-122"/>
                    <a:cs typeface="Times New Roman" panose="02020603050405020304" pitchFamily="18" charset="0"/>
                  </a:rPr>
                  <a:t>Collects data on demographic information, awareness, adoption factors, challenges, perceived benefits, and behavioral intentions using a 5-point scale.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D15285C-F92C-14FA-625C-780613F142CF}"/>
                </a:ext>
              </a:extLst>
            </p:cNvPr>
            <p:cNvGrpSpPr/>
            <p:nvPr/>
          </p:nvGrpSpPr>
          <p:grpSpPr>
            <a:xfrm>
              <a:off x="8373075" y="5271492"/>
              <a:ext cx="5592366" cy="903089"/>
              <a:chOff x="8373075" y="5271492"/>
              <a:chExt cx="5592366" cy="903089"/>
            </a:xfrm>
          </p:grpSpPr>
          <p:sp>
            <p:nvSpPr>
              <p:cNvPr id="20" name="Text 10">
                <a:extLst>
                  <a:ext uri="{FF2B5EF4-FFF2-40B4-BE49-F238E27FC236}">
                    <a16:creationId xmlns:a16="http://schemas.microsoft.com/office/drawing/2014/main" id="{2A9F80A4-8868-3A7D-9530-8C94A14E905C}"/>
                  </a:ext>
                </a:extLst>
              </p:cNvPr>
              <p:cNvSpPr/>
              <p:nvPr/>
            </p:nvSpPr>
            <p:spPr>
              <a:xfrm>
                <a:off x="9122107" y="5271492"/>
                <a:ext cx="3521240" cy="316706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algn="r">
                  <a:lnSpc>
                    <a:spcPts val="2450"/>
                  </a:lnSpc>
                </a:pPr>
                <a:r>
                  <a:rPr lang="en-US" sz="2400" b="1" dirty="0">
                    <a:solidFill>
                      <a:srgbClr val="3C39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Survey Distribution</a:t>
                </a:r>
              </a:p>
            </p:txBody>
          </p:sp>
          <p:sp>
            <p:nvSpPr>
              <p:cNvPr id="21" name="Text 11">
                <a:extLst>
                  <a:ext uri="{FF2B5EF4-FFF2-40B4-BE49-F238E27FC236}">
                    <a16:creationId xmlns:a16="http://schemas.microsoft.com/office/drawing/2014/main" id="{330D5D84-932F-01A1-E7D6-A28FFEEF6682}"/>
                  </a:ext>
                </a:extLst>
              </p:cNvPr>
              <p:cNvSpPr/>
              <p:nvPr/>
            </p:nvSpPr>
            <p:spPr>
              <a:xfrm>
                <a:off x="8373075" y="5526167"/>
                <a:ext cx="5592366" cy="64841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2550"/>
                  </a:lnSpc>
                  <a:buNone/>
                </a:pPr>
                <a:r>
                  <a:rPr lang="en-US" sz="200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oboto" pitchFamily="34" charset="-122"/>
                    <a:cs typeface="Times New Roman" panose="02020603050405020304" pitchFamily="18" charset="0"/>
                  </a:rPr>
                  <a:t>Distributes the questionnaire online and physically in agricultural communities and hydroponic farming centers</a:t>
                </a:r>
                <a:r>
                  <a:rPr lang="en-US" sz="160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oboto" pitchFamily="34" charset="-122"/>
                    <a:cs typeface="Times New Roman" panose="02020603050405020304" pitchFamily="18" charset="0"/>
                  </a:rPr>
                  <a:t>.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FB073D6-0F07-99E4-29F0-2034A2846C34}"/>
                </a:ext>
              </a:extLst>
            </p:cNvPr>
            <p:cNvGrpSpPr/>
            <p:nvPr/>
          </p:nvGrpSpPr>
          <p:grpSpPr>
            <a:xfrm>
              <a:off x="6502003" y="4030147"/>
              <a:ext cx="1626394" cy="3640455"/>
              <a:chOff x="6502003" y="4030147"/>
              <a:chExt cx="1626394" cy="3640455"/>
            </a:xfrm>
          </p:grpSpPr>
          <p:sp>
            <p:nvSpPr>
              <p:cNvPr id="10" name="Shape 1">
                <a:extLst>
                  <a:ext uri="{FF2B5EF4-FFF2-40B4-BE49-F238E27FC236}">
                    <a16:creationId xmlns:a16="http://schemas.microsoft.com/office/drawing/2014/main" id="{CF79F476-3EDF-CEC3-C229-F3CA7D4ED434}"/>
                  </a:ext>
                </a:extLst>
              </p:cNvPr>
              <p:cNvSpPr/>
              <p:nvPr/>
            </p:nvSpPr>
            <p:spPr>
              <a:xfrm>
                <a:off x="7303770" y="4030147"/>
                <a:ext cx="22860" cy="3640455"/>
              </a:xfrm>
              <a:prstGeom prst="roundRect">
                <a:avLst>
                  <a:gd name="adj" fmla="val 372420"/>
                </a:avLst>
              </a:prstGeom>
              <a:solidFill>
                <a:srgbClr val="C7C7D0"/>
              </a:solidFill>
              <a:ln/>
            </p:spPr>
          </p:sp>
          <p:sp>
            <p:nvSpPr>
              <p:cNvPr id="11" name="Shape 2">
                <a:extLst>
                  <a:ext uri="{FF2B5EF4-FFF2-40B4-BE49-F238E27FC236}">
                    <a16:creationId xmlns:a16="http://schemas.microsoft.com/office/drawing/2014/main" id="{14D4709C-66B2-B720-C1CB-2E6731C4A111}"/>
                  </a:ext>
                </a:extLst>
              </p:cNvPr>
              <p:cNvSpPr/>
              <p:nvPr/>
            </p:nvSpPr>
            <p:spPr>
              <a:xfrm>
                <a:off x="6502003" y="4474726"/>
                <a:ext cx="608052" cy="22860"/>
              </a:xfrm>
              <a:prstGeom prst="roundRect">
                <a:avLst>
                  <a:gd name="adj" fmla="val 372420"/>
                </a:avLst>
              </a:prstGeom>
              <a:solidFill>
                <a:srgbClr val="C7C7D0"/>
              </a:solidFill>
              <a:ln/>
            </p:spPr>
          </p:sp>
          <p:sp>
            <p:nvSpPr>
              <p:cNvPr id="12" name="Shape 3">
                <a:extLst>
                  <a:ext uri="{FF2B5EF4-FFF2-40B4-BE49-F238E27FC236}">
                    <a16:creationId xmlns:a16="http://schemas.microsoft.com/office/drawing/2014/main" id="{F470A3BB-9D7D-7F01-4F11-98A60C9CC6AF}"/>
                  </a:ext>
                </a:extLst>
              </p:cNvPr>
              <p:cNvSpPr/>
              <p:nvPr/>
            </p:nvSpPr>
            <p:spPr>
              <a:xfrm>
                <a:off x="7087195" y="4258151"/>
                <a:ext cx="456009" cy="456009"/>
              </a:xfrm>
              <a:prstGeom prst="roundRect">
                <a:avLst>
                  <a:gd name="adj" fmla="val 18670"/>
                </a:avLst>
              </a:prstGeom>
              <a:solidFill>
                <a:srgbClr val="E1E1EA"/>
              </a:solidFill>
              <a:ln w="7620">
                <a:solidFill>
                  <a:srgbClr val="C7C7D0"/>
                </a:solidFill>
                <a:prstDash val="solid"/>
              </a:ln>
            </p:spPr>
          </p:sp>
          <p:sp>
            <p:nvSpPr>
              <p:cNvPr id="13" name="Text 4">
                <a:extLst>
                  <a:ext uri="{FF2B5EF4-FFF2-40B4-BE49-F238E27FC236}">
                    <a16:creationId xmlns:a16="http://schemas.microsoft.com/office/drawing/2014/main" id="{30C4FCB8-971E-8B01-8586-C5A50A05F4F9}"/>
                  </a:ext>
                </a:extLst>
              </p:cNvPr>
              <p:cNvSpPr/>
              <p:nvPr/>
            </p:nvSpPr>
            <p:spPr>
              <a:xfrm>
                <a:off x="7163217" y="4378762"/>
                <a:ext cx="303967" cy="38004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2350"/>
                  </a:lnSpc>
                  <a:buNone/>
                </a:pPr>
                <a:r>
                  <a:rPr lang="en-US" sz="235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aleway" pitchFamily="34" charset="-122"/>
                    <a:cs typeface="Times New Roman" panose="02020603050405020304" pitchFamily="18" charset="0"/>
                  </a:rPr>
                  <a:t>1</a:t>
                </a:r>
                <a:endParaRPr lang="en-US" sz="235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Shape 7">
                <a:extLst>
                  <a:ext uri="{FF2B5EF4-FFF2-40B4-BE49-F238E27FC236}">
                    <a16:creationId xmlns:a16="http://schemas.microsoft.com/office/drawing/2014/main" id="{26A52CB6-B19D-32EF-8DBA-D43A5FC4DC77}"/>
                  </a:ext>
                </a:extLst>
              </p:cNvPr>
              <p:cNvSpPr/>
              <p:nvPr/>
            </p:nvSpPr>
            <p:spPr>
              <a:xfrm>
                <a:off x="7520345" y="5488067"/>
                <a:ext cx="608052" cy="22860"/>
              </a:xfrm>
              <a:prstGeom prst="roundRect">
                <a:avLst>
                  <a:gd name="adj" fmla="val 372420"/>
                </a:avLst>
              </a:prstGeom>
              <a:solidFill>
                <a:srgbClr val="C7C7D0"/>
              </a:solidFill>
              <a:ln/>
            </p:spPr>
          </p:sp>
          <p:sp>
            <p:nvSpPr>
              <p:cNvPr id="15" name="Shape 8">
                <a:extLst>
                  <a:ext uri="{FF2B5EF4-FFF2-40B4-BE49-F238E27FC236}">
                    <a16:creationId xmlns:a16="http://schemas.microsoft.com/office/drawing/2014/main" id="{3C6E122A-E7E8-D44E-303B-2D238DC21E2D}"/>
                  </a:ext>
                </a:extLst>
              </p:cNvPr>
              <p:cNvSpPr/>
              <p:nvPr/>
            </p:nvSpPr>
            <p:spPr>
              <a:xfrm>
                <a:off x="7087195" y="5271492"/>
                <a:ext cx="456009" cy="456009"/>
              </a:xfrm>
              <a:prstGeom prst="roundRect">
                <a:avLst>
                  <a:gd name="adj" fmla="val 18670"/>
                </a:avLst>
              </a:prstGeom>
              <a:solidFill>
                <a:srgbClr val="E1E1EA"/>
              </a:solidFill>
              <a:ln w="7620">
                <a:solidFill>
                  <a:srgbClr val="C7C7D0"/>
                </a:solidFill>
                <a:prstDash val="solid"/>
              </a:ln>
            </p:spPr>
          </p:sp>
          <p:sp>
            <p:nvSpPr>
              <p:cNvPr id="16" name="Text 9">
                <a:extLst>
                  <a:ext uri="{FF2B5EF4-FFF2-40B4-BE49-F238E27FC236}">
                    <a16:creationId xmlns:a16="http://schemas.microsoft.com/office/drawing/2014/main" id="{2768327B-0199-35C8-B00F-D586FE49EDC3}"/>
                  </a:ext>
                </a:extLst>
              </p:cNvPr>
              <p:cNvSpPr/>
              <p:nvPr/>
            </p:nvSpPr>
            <p:spPr>
              <a:xfrm>
                <a:off x="7163217" y="5372815"/>
                <a:ext cx="303967" cy="38004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2350"/>
                  </a:lnSpc>
                  <a:buNone/>
                </a:pPr>
                <a:r>
                  <a:rPr lang="en-US" sz="235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aleway" pitchFamily="34" charset="-122"/>
                    <a:cs typeface="Times New Roman" panose="02020603050405020304" pitchFamily="18" charset="0"/>
                  </a:rPr>
                  <a:t>2</a:t>
                </a:r>
                <a:endParaRPr lang="en-US" sz="235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" name="Shape 12">
                <a:extLst>
                  <a:ext uri="{FF2B5EF4-FFF2-40B4-BE49-F238E27FC236}">
                    <a16:creationId xmlns:a16="http://schemas.microsoft.com/office/drawing/2014/main" id="{1C025F73-3ECD-83CA-9EC0-8E43C437444F}"/>
                  </a:ext>
                </a:extLst>
              </p:cNvPr>
              <p:cNvSpPr/>
              <p:nvPr/>
            </p:nvSpPr>
            <p:spPr>
              <a:xfrm>
                <a:off x="6502003" y="6493550"/>
                <a:ext cx="608052" cy="22860"/>
              </a:xfrm>
              <a:prstGeom prst="roundRect">
                <a:avLst>
                  <a:gd name="adj" fmla="val 372420"/>
                </a:avLst>
              </a:prstGeom>
              <a:solidFill>
                <a:srgbClr val="C7C7D0"/>
              </a:solidFill>
              <a:ln/>
            </p:spPr>
          </p:sp>
          <p:sp>
            <p:nvSpPr>
              <p:cNvPr id="18" name="Shape 13">
                <a:extLst>
                  <a:ext uri="{FF2B5EF4-FFF2-40B4-BE49-F238E27FC236}">
                    <a16:creationId xmlns:a16="http://schemas.microsoft.com/office/drawing/2014/main" id="{ECB93AD7-21BD-4B18-C6ED-5EA251918DB2}"/>
                  </a:ext>
                </a:extLst>
              </p:cNvPr>
              <p:cNvSpPr/>
              <p:nvPr/>
            </p:nvSpPr>
            <p:spPr>
              <a:xfrm>
                <a:off x="7087195" y="6276975"/>
                <a:ext cx="456009" cy="456009"/>
              </a:xfrm>
              <a:prstGeom prst="roundRect">
                <a:avLst>
                  <a:gd name="adj" fmla="val 18670"/>
                </a:avLst>
              </a:prstGeom>
              <a:solidFill>
                <a:srgbClr val="E1E1EA"/>
              </a:solidFill>
              <a:ln w="7620">
                <a:solidFill>
                  <a:srgbClr val="C7C7D0"/>
                </a:solidFill>
                <a:prstDash val="solid"/>
              </a:ln>
            </p:spPr>
          </p:sp>
          <p:sp>
            <p:nvSpPr>
              <p:cNvPr id="19" name="Text 14">
                <a:extLst>
                  <a:ext uri="{FF2B5EF4-FFF2-40B4-BE49-F238E27FC236}">
                    <a16:creationId xmlns:a16="http://schemas.microsoft.com/office/drawing/2014/main" id="{A24FF920-8F53-22D8-22A0-80CEE57FDEEC}"/>
                  </a:ext>
                </a:extLst>
              </p:cNvPr>
              <p:cNvSpPr/>
              <p:nvPr/>
            </p:nvSpPr>
            <p:spPr>
              <a:xfrm>
                <a:off x="7151785" y="6409967"/>
                <a:ext cx="303967" cy="380047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2350"/>
                  </a:lnSpc>
                  <a:buNone/>
                </a:pPr>
                <a:r>
                  <a:rPr lang="en-US" sz="235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aleway" pitchFamily="34" charset="-122"/>
                    <a:cs typeface="Times New Roman" panose="02020603050405020304" pitchFamily="18" charset="0"/>
                  </a:rPr>
                  <a:t>3</a:t>
                </a:r>
                <a:endParaRPr lang="en-US" sz="235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A0566B2-5E94-73A8-FBA5-4AC9D636F0C5}"/>
                </a:ext>
              </a:extLst>
            </p:cNvPr>
            <p:cNvGrpSpPr/>
            <p:nvPr/>
          </p:nvGrpSpPr>
          <p:grpSpPr>
            <a:xfrm>
              <a:off x="717694" y="6251615"/>
              <a:ext cx="5592366" cy="890349"/>
              <a:chOff x="717694" y="6251615"/>
              <a:chExt cx="5592366" cy="890349"/>
            </a:xfrm>
          </p:grpSpPr>
          <p:sp>
            <p:nvSpPr>
              <p:cNvPr id="8" name="Text 15">
                <a:extLst>
                  <a:ext uri="{FF2B5EF4-FFF2-40B4-BE49-F238E27FC236}">
                    <a16:creationId xmlns:a16="http://schemas.microsoft.com/office/drawing/2014/main" id="{5A5F4F61-D63F-D9EF-F18A-8D089B33382C}"/>
                  </a:ext>
                </a:extLst>
              </p:cNvPr>
              <p:cNvSpPr/>
              <p:nvPr/>
            </p:nvSpPr>
            <p:spPr>
              <a:xfrm>
                <a:off x="3767971" y="6251615"/>
                <a:ext cx="2533769" cy="316706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r">
                  <a:lnSpc>
                    <a:spcPts val="2450"/>
                  </a:lnSpc>
                  <a:buNone/>
                </a:pPr>
                <a:r>
                  <a:rPr lang="en-US" sz="2400" b="1" dirty="0">
                    <a:solidFill>
                      <a:srgbClr val="3C39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Pilot Testing</a:t>
                </a:r>
              </a:p>
            </p:txBody>
          </p:sp>
          <p:sp>
            <p:nvSpPr>
              <p:cNvPr id="9" name="Text 16">
                <a:extLst>
                  <a:ext uri="{FF2B5EF4-FFF2-40B4-BE49-F238E27FC236}">
                    <a16:creationId xmlns:a16="http://schemas.microsoft.com/office/drawing/2014/main" id="{8D8AABB3-9521-0F18-7FFE-FED8723BB2A9}"/>
                  </a:ext>
                </a:extLst>
              </p:cNvPr>
              <p:cNvSpPr/>
              <p:nvPr/>
            </p:nvSpPr>
            <p:spPr>
              <a:xfrm>
                <a:off x="717694" y="6493550"/>
                <a:ext cx="5592366" cy="64841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r">
                  <a:lnSpc>
                    <a:spcPts val="2550"/>
                  </a:lnSpc>
                  <a:buNone/>
                </a:pPr>
                <a:r>
                  <a:rPr lang="en-US" sz="200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oboto" pitchFamily="34" charset="-122"/>
                    <a:cs typeface="Times New Roman" panose="02020603050405020304" pitchFamily="18" charset="0"/>
                  </a:rPr>
                  <a:t>Conducts a pilot test to ensure the clarity and reliability of the questionnaire</a:t>
                </a:r>
                <a:r>
                  <a:rPr lang="en-US" sz="2000" dirty="0">
                    <a:solidFill>
                      <a:srgbClr val="3C3939"/>
                    </a:solidFill>
                    <a:latin typeface="Roboto" pitchFamily="34" charset="0"/>
                    <a:ea typeface="Roboto" pitchFamily="34" charset="-122"/>
                    <a:cs typeface="Roboto" pitchFamily="34" charset="-120"/>
                  </a:rPr>
                  <a:t>.</a:t>
                </a:r>
                <a:endParaRPr lang="en-US" sz="2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4869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2145F50-B3B1-C000-A4C3-18EA2A217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04" t="44743" r="31819" b="15819"/>
          <a:stretch/>
        </p:blipFill>
        <p:spPr>
          <a:xfrm>
            <a:off x="3008670" y="1297857"/>
            <a:ext cx="3126659" cy="3524959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6DF21A00-7CC2-EFB5-D7EE-76C50BFD91F6}"/>
              </a:ext>
            </a:extLst>
          </p:cNvPr>
          <p:cNvGrpSpPr/>
          <p:nvPr/>
        </p:nvGrpSpPr>
        <p:grpSpPr>
          <a:xfrm>
            <a:off x="277745" y="1297857"/>
            <a:ext cx="2602654" cy="3009888"/>
            <a:chOff x="568366" y="621654"/>
            <a:chExt cx="2602654" cy="3009888"/>
          </a:xfrm>
        </p:grpSpPr>
        <p:sp>
          <p:nvSpPr>
            <p:cNvPr id="12" name="Text 1">
              <a:extLst>
                <a:ext uri="{FF2B5EF4-FFF2-40B4-BE49-F238E27FC236}">
                  <a16:creationId xmlns:a16="http://schemas.microsoft.com/office/drawing/2014/main" id="{68F70684-8D9A-1317-FB41-305FEDD25737}"/>
                </a:ext>
              </a:extLst>
            </p:cNvPr>
            <p:cNvSpPr/>
            <p:nvPr/>
          </p:nvSpPr>
          <p:spPr>
            <a:xfrm>
              <a:off x="1225417" y="621654"/>
              <a:ext cx="1707164" cy="4551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rgbClr val="3C39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Cleaning</a:t>
              </a:r>
            </a:p>
          </p:txBody>
        </p:sp>
        <p:sp>
          <p:nvSpPr>
            <p:cNvPr id="13" name="Text 2">
              <a:extLst>
                <a:ext uri="{FF2B5EF4-FFF2-40B4-BE49-F238E27FC236}">
                  <a16:creationId xmlns:a16="http://schemas.microsoft.com/office/drawing/2014/main" id="{F95F8FFC-C0C5-6AC3-EF56-EA5C37222F6E}"/>
                </a:ext>
              </a:extLst>
            </p:cNvPr>
            <p:cNvSpPr/>
            <p:nvPr/>
          </p:nvSpPr>
          <p:spPr>
            <a:xfrm>
              <a:off x="568366" y="1021889"/>
              <a:ext cx="2602654" cy="260965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r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rgbClr val="3C3939"/>
                  </a:solidFill>
                  <a:latin typeface="Times New Roman" panose="02020603050405020304" pitchFamily="18" charset="0"/>
                  <a:ea typeface="Roboto" pitchFamily="34" charset="-122"/>
                  <a:cs typeface="Times New Roman" panose="02020603050405020304" pitchFamily="18" charset="0"/>
                </a:rPr>
                <a:t>Use Excel to clean the data by removing incomplete or inconsistent responses</a:t>
              </a: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.</a:t>
              </a:r>
              <a:endParaRPr lang="en-US" sz="1750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846F099-513D-3391-A304-884CC1C324C7}"/>
              </a:ext>
            </a:extLst>
          </p:cNvPr>
          <p:cNvGrpSpPr/>
          <p:nvPr/>
        </p:nvGrpSpPr>
        <p:grpSpPr>
          <a:xfrm>
            <a:off x="6135329" y="1184190"/>
            <a:ext cx="2935205" cy="2028482"/>
            <a:chOff x="6046909" y="535039"/>
            <a:chExt cx="2347575" cy="2028482"/>
          </a:xfrm>
        </p:grpSpPr>
        <p:sp>
          <p:nvSpPr>
            <p:cNvPr id="14" name="Text 4">
              <a:extLst>
                <a:ext uri="{FF2B5EF4-FFF2-40B4-BE49-F238E27FC236}">
                  <a16:creationId xmlns:a16="http://schemas.microsoft.com/office/drawing/2014/main" id="{C1597A78-C8B0-3DEF-1E11-5FFB2EF043F3}"/>
                </a:ext>
              </a:extLst>
            </p:cNvPr>
            <p:cNvSpPr/>
            <p:nvPr/>
          </p:nvSpPr>
          <p:spPr>
            <a:xfrm>
              <a:off x="6046909" y="535039"/>
              <a:ext cx="1961426" cy="4551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rgbClr val="3C3939"/>
                  </a:solidFill>
                  <a:latin typeface="Times New Roman" panose="02020603050405020304" pitchFamily="18" charset="0"/>
                  <a:ea typeface="Raleway" pitchFamily="34" charset="-122"/>
                  <a:cs typeface="Times New Roman" panose="02020603050405020304" pitchFamily="18" charset="0"/>
                </a:rPr>
                <a:t>Descriptive Statistics</a:t>
              </a:r>
              <a:endPara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 5">
              <a:extLst>
                <a:ext uri="{FF2B5EF4-FFF2-40B4-BE49-F238E27FC236}">
                  <a16:creationId xmlns:a16="http://schemas.microsoft.com/office/drawing/2014/main" id="{6C065624-8ACA-AD26-6E3C-C3C3E7C24A82}"/>
                </a:ext>
              </a:extLst>
            </p:cNvPr>
            <p:cNvSpPr/>
            <p:nvPr/>
          </p:nvSpPr>
          <p:spPr>
            <a:xfrm>
              <a:off x="6046909" y="990197"/>
              <a:ext cx="2347575" cy="1573324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850"/>
                </a:lnSpc>
              </a:pPr>
              <a:r>
                <a:rPr lang="en-US" sz="2000" dirty="0">
                  <a:solidFill>
                    <a:srgbClr val="3C3939"/>
                  </a:solidFill>
                  <a:latin typeface="Times New Roman" panose="02020603050405020304" pitchFamily="18" charset="0"/>
                  <a:ea typeface="Roboto" pitchFamily="34" charset="-122"/>
                  <a:cs typeface="Times New Roman" panose="02020603050405020304" pitchFamily="18" charset="0"/>
                </a:rPr>
                <a:t>Use Excel to calculate descriptive statistics and create charts and graphs.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C37FBF8-FDC0-4F93-150F-128990D067C6}"/>
              </a:ext>
            </a:extLst>
          </p:cNvPr>
          <p:cNvGrpSpPr/>
          <p:nvPr/>
        </p:nvGrpSpPr>
        <p:grpSpPr>
          <a:xfrm>
            <a:off x="6016342" y="3650508"/>
            <a:ext cx="3173179" cy="2694819"/>
            <a:chOff x="5970821" y="3431882"/>
            <a:chExt cx="3173179" cy="2694819"/>
          </a:xfrm>
        </p:grpSpPr>
        <p:sp>
          <p:nvSpPr>
            <p:cNvPr id="16" name="Text 7">
              <a:extLst>
                <a:ext uri="{FF2B5EF4-FFF2-40B4-BE49-F238E27FC236}">
                  <a16:creationId xmlns:a16="http://schemas.microsoft.com/office/drawing/2014/main" id="{AF189D5E-3958-02C1-45F8-2F99AED3E137}"/>
                </a:ext>
              </a:extLst>
            </p:cNvPr>
            <p:cNvSpPr/>
            <p:nvPr/>
          </p:nvSpPr>
          <p:spPr>
            <a:xfrm>
              <a:off x="5970821" y="3431882"/>
              <a:ext cx="3173179" cy="47152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rgbClr val="3C39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Reliability and Validity </a:t>
              </a:r>
            </a:p>
            <a:p>
              <a:pPr marL="0" indent="0" algn="l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rgbClr val="3C39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</a:t>
              </a:r>
            </a:p>
          </p:txBody>
        </p:sp>
        <p:sp>
          <p:nvSpPr>
            <p:cNvPr id="17" name="Text 8">
              <a:extLst>
                <a:ext uri="{FF2B5EF4-FFF2-40B4-BE49-F238E27FC236}">
                  <a16:creationId xmlns:a16="http://schemas.microsoft.com/office/drawing/2014/main" id="{AFD8C042-2752-82CA-D0BC-E89B8FD665E0}"/>
                </a:ext>
              </a:extLst>
            </p:cNvPr>
            <p:cNvSpPr/>
            <p:nvPr/>
          </p:nvSpPr>
          <p:spPr>
            <a:xfrm>
              <a:off x="5970821" y="4262020"/>
              <a:ext cx="2929943" cy="186468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rgbClr val="3C3939"/>
                  </a:solidFill>
                  <a:latin typeface="Times New Roman" panose="02020603050405020304" pitchFamily="18" charset="0"/>
                  <a:ea typeface="Roboto" pitchFamily="34" charset="-122"/>
                  <a:cs typeface="Times New Roman" panose="02020603050405020304" pitchFamily="18" charset="0"/>
                </a:rPr>
                <a:t>Use Cronbach's Alpha and Exploratory Factor Analysis (EFA) to test the reliability and validity of the constructs</a:t>
              </a:r>
              <a:r>
                <a:rPr lang="en-US" sz="160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.</a:t>
              </a:r>
              <a:endParaRPr lang="en-US" sz="16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2B7E3DB-A70F-2EC2-EDAE-2818B127320F}"/>
              </a:ext>
            </a:extLst>
          </p:cNvPr>
          <p:cNvGrpSpPr/>
          <p:nvPr/>
        </p:nvGrpSpPr>
        <p:grpSpPr>
          <a:xfrm>
            <a:off x="0" y="3669755"/>
            <a:ext cx="3126659" cy="2675572"/>
            <a:chOff x="-45522" y="3195350"/>
            <a:chExt cx="3126659" cy="2675572"/>
          </a:xfrm>
        </p:grpSpPr>
        <p:sp>
          <p:nvSpPr>
            <p:cNvPr id="18" name="Text 10">
              <a:extLst>
                <a:ext uri="{FF2B5EF4-FFF2-40B4-BE49-F238E27FC236}">
                  <a16:creationId xmlns:a16="http://schemas.microsoft.com/office/drawing/2014/main" id="{C95FB773-B6E9-74A6-83E2-46893C54AD5A}"/>
                </a:ext>
              </a:extLst>
            </p:cNvPr>
            <p:cNvSpPr/>
            <p:nvPr/>
          </p:nvSpPr>
          <p:spPr>
            <a:xfrm>
              <a:off x="121626" y="3195350"/>
              <a:ext cx="2823849" cy="91031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r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rgbClr val="3C39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Structural Equation Modeling (SEM</a:t>
              </a:r>
              <a:r>
                <a:rPr lang="en-US" sz="22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)</a:t>
              </a:r>
              <a:endParaRPr lang="en-US" sz="2200" dirty="0"/>
            </a:p>
          </p:txBody>
        </p:sp>
        <p:sp>
          <p:nvSpPr>
            <p:cNvPr id="19" name="Text 11">
              <a:extLst>
                <a:ext uri="{FF2B5EF4-FFF2-40B4-BE49-F238E27FC236}">
                  <a16:creationId xmlns:a16="http://schemas.microsoft.com/office/drawing/2014/main" id="{88B50369-7A05-4A78-C5FD-8E7934DD0477}"/>
                </a:ext>
              </a:extLst>
            </p:cNvPr>
            <p:cNvSpPr/>
            <p:nvPr/>
          </p:nvSpPr>
          <p:spPr>
            <a:xfrm>
              <a:off x="-45522" y="4006241"/>
              <a:ext cx="3126659" cy="186468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r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rgbClr val="3C3939"/>
                  </a:solidFill>
                  <a:latin typeface="Times New Roman" panose="02020603050405020304" pitchFamily="18" charset="0"/>
                  <a:ea typeface="Roboto" pitchFamily="34" charset="-122"/>
                  <a:cs typeface="Times New Roman" panose="02020603050405020304" pitchFamily="18" charset="0"/>
                </a:rPr>
                <a:t>Use SmartPLS to perform Partial Least Squares Structural Equation Modeling (PLS-SEM) to analyze relationships between variables</a:t>
              </a:r>
              <a:r>
                <a:rPr lang="en-US" sz="2400" dirty="0">
                  <a:solidFill>
                    <a:srgbClr val="3C3939"/>
                  </a:solidFill>
                  <a:latin typeface="Times New Roman" panose="02020603050405020304" pitchFamily="18" charset="0"/>
                  <a:ea typeface="Roboto" pitchFamily="34" charset="-122"/>
                  <a:cs typeface="Times New Roman" panose="02020603050405020304" pitchFamily="18" charset="0"/>
                </a:rPr>
                <a:t>.</a:t>
              </a:r>
            </a:p>
          </p:txBody>
        </p:sp>
      </p:grpSp>
      <p:sp>
        <p:nvSpPr>
          <p:cNvPr id="24" name="Text 0">
            <a:extLst>
              <a:ext uri="{FF2B5EF4-FFF2-40B4-BE49-F238E27FC236}">
                <a16:creationId xmlns:a16="http://schemas.microsoft.com/office/drawing/2014/main" id="{E0171888-0605-F5FD-09EE-9351C2179D20}"/>
              </a:ext>
            </a:extLst>
          </p:cNvPr>
          <p:cNvSpPr/>
          <p:nvPr/>
        </p:nvSpPr>
        <p:spPr>
          <a:xfrm>
            <a:off x="1556824" y="304665"/>
            <a:ext cx="6046107" cy="708779"/>
          </a:xfrm>
          <a:prstGeom prst="rect">
            <a:avLst/>
          </a:prstGeom>
          <a:solidFill>
            <a:schemeClr val="bg2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1B1B27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DATA  ANALYSIS STEPS</a:t>
            </a:r>
            <a:endParaRPr lang="en-US" sz="32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775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DF20495-8CFB-E8A0-70CC-66D84BC7DF18}"/>
              </a:ext>
            </a:extLst>
          </p:cNvPr>
          <p:cNvGrpSpPr/>
          <p:nvPr/>
        </p:nvGrpSpPr>
        <p:grpSpPr>
          <a:xfrm>
            <a:off x="162519" y="1500828"/>
            <a:ext cx="3483336" cy="4729136"/>
            <a:chOff x="826294" y="2134553"/>
            <a:chExt cx="6456164" cy="5122902"/>
          </a:xfrm>
        </p:grpSpPr>
        <p:pic>
          <p:nvPicPr>
            <p:cNvPr id="13" name="Image 0" descr="preencoded.png">
              <a:extLst>
                <a:ext uri="{FF2B5EF4-FFF2-40B4-BE49-F238E27FC236}">
                  <a16:creationId xmlns:a16="http://schemas.microsoft.com/office/drawing/2014/main" id="{5A38C935-86B4-C0ED-0488-95513A74F0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78348" y="2134553"/>
              <a:ext cx="2152055" cy="1669852"/>
            </a:xfrm>
            <a:prstGeom prst="rect">
              <a:avLst/>
            </a:prstGeom>
          </p:spPr>
        </p:pic>
        <p:sp>
          <p:nvSpPr>
            <p:cNvPr id="14" name="Text 1">
              <a:extLst>
                <a:ext uri="{FF2B5EF4-FFF2-40B4-BE49-F238E27FC236}">
                  <a16:creationId xmlns:a16="http://schemas.microsoft.com/office/drawing/2014/main" id="{2DC99F79-FA00-D433-CF99-10A68ACEFB10}"/>
                </a:ext>
              </a:extLst>
            </p:cNvPr>
            <p:cNvSpPr/>
            <p:nvPr/>
          </p:nvSpPr>
          <p:spPr>
            <a:xfrm>
              <a:off x="3894892" y="2986564"/>
              <a:ext cx="318968" cy="39862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4000"/>
                </a:lnSpc>
                <a:buNone/>
              </a:pPr>
              <a:r>
                <a:rPr lang="en-US" sz="25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1</a:t>
              </a:r>
              <a:endParaRPr lang="en-US" sz="2500" dirty="0"/>
            </a:p>
          </p:txBody>
        </p:sp>
        <p:pic>
          <p:nvPicPr>
            <p:cNvPr id="15" name="Image 1" descr="preencoded.png">
              <a:extLst>
                <a:ext uri="{FF2B5EF4-FFF2-40B4-BE49-F238E27FC236}">
                  <a16:creationId xmlns:a16="http://schemas.microsoft.com/office/drawing/2014/main" id="{EF153BEE-55D3-251B-93FD-451C4182AF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02381" y="3861078"/>
              <a:ext cx="4304109" cy="1669852"/>
            </a:xfrm>
            <a:prstGeom prst="rect">
              <a:avLst/>
            </a:prstGeom>
          </p:spPr>
        </p:pic>
        <p:sp>
          <p:nvSpPr>
            <p:cNvPr id="16" name="Text 5">
              <a:extLst>
                <a:ext uri="{FF2B5EF4-FFF2-40B4-BE49-F238E27FC236}">
                  <a16:creationId xmlns:a16="http://schemas.microsoft.com/office/drawing/2014/main" id="{A6826F54-2590-B4C8-D192-92BFA2635EAE}"/>
                </a:ext>
              </a:extLst>
            </p:cNvPr>
            <p:cNvSpPr/>
            <p:nvPr/>
          </p:nvSpPr>
          <p:spPr>
            <a:xfrm>
              <a:off x="3894892" y="4496633"/>
              <a:ext cx="318968" cy="39862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4000"/>
                </a:lnSpc>
                <a:buNone/>
              </a:pPr>
              <a:r>
                <a:rPr lang="en-US" sz="25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2</a:t>
              </a:r>
              <a:endParaRPr lang="en-US" sz="2500" dirty="0"/>
            </a:p>
          </p:txBody>
        </p:sp>
        <p:pic>
          <p:nvPicPr>
            <p:cNvPr id="17" name="Image 2" descr="preencoded.png">
              <a:extLst>
                <a:ext uri="{FF2B5EF4-FFF2-40B4-BE49-F238E27FC236}">
                  <a16:creationId xmlns:a16="http://schemas.microsoft.com/office/drawing/2014/main" id="{80DD6DA0-CABD-50C4-B044-FC5D218442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6294" y="5587603"/>
              <a:ext cx="6456164" cy="1669852"/>
            </a:xfrm>
            <a:prstGeom prst="rect">
              <a:avLst/>
            </a:prstGeom>
          </p:spPr>
        </p:pic>
        <p:sp>
          <p:nvSpPr>
            <p:cNvPr id="18" name="Text 9">
              <a:extLst>
                <a:ext uri="{FF2B5EF4-FFF2-40B4-BE49-F238E27FC236}">
                  <a16:creationId xmlns:a16="http://schemas.microsoft.com/office/drawing/2014/main" id="{F7EDE411-8EEF-8179-6A51-B82A5318AD89}"/>
                </a:ext>
              </a:extLst>
            </p:cNvPr>
            <p:cNvSpPr/>
            <p:nvPr/>
          </p:nvSpPr>
          <p:spPr>
            <a:xfrm>
              <a:off x="3894773" y="6223159"/>
              <a:ext cx="318968" cy="39862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4000"/>
                </a:lnSpc>
                <a:buNone/>
              </a:pPr>
              <a:r>
                <a:rPr lang="en-US" sz="25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3</a:t>
              </a:r>
              <a:endParaRPr lang="en-US" sz="250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B26FC07-62B0-1CE0-8A00-76C2BA6EAA73}"/>
              </a:ext>
            </a:extLst>
          </p:cNvPr>
          <p:cNvGrpSpPr/>
          <p:nvPr/>
        </p:nvGrpSpPr>
        <p:grpSpPr>
          <a:xfrm>
            <a:off x="2291296" y="1524968"/>
            <a:ext cx="6852705" cy="4666042"/>
            <a:chOff x="5090927" y="2386359"/>
            <a:chExt cx="8518869" cy="483070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643BCAC-7BB5-C188-9CD0-D76B863151AE}"/>
                </a:ext>
              </a:extLst>
            </p:cNvPr>
            <p:cNvGrpSpPr/>
            <p:nvPr/>
          </p:nvGrpSpPr>
          <p:grpSpPr>
            <a:xfrm>
              <a:off x="5090927" y="2386359"/>
              <a:ext cx="8518869" cy="3208416"/>
              <a:chOff x="5090927" y="2386359"/>
              <a:chExt cx="8518869" cy="3208416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1451B28-2D84-D46F-4845-4C16C0AECBBA}"/>
                  </a:ext>
                </a:extLst>
              </p:cNvPr>
              <p:cNvGrpSpPr/>
              <p:nvPr/>
            </p:nvGrpSpPr>
            <p:grpSpPr>
              <a:xfrm>
                <a:off x="5090927" y="2386359"/>
                <a:ext cx="8518869" cy="1373195"/>
                <a:chOff x="5090927" y="2386359"/>
                <a:chExt cx="8518869" cy="1373195"/>
              </a:xfrm>
            </p:grpSpPr>
            <p:sp>
              <p:nvSpPr>
                <p:cNvPr id="11" name="Text 2">
                  <a:extLst>
                    <a:ext uri="{FF2B5EF4-FFF2-40B4-BE49-F238E27FC236}">
                      <a16:creationId xmlns:a16="http://schemas.microsoft.com/office/drawing/2014/main" id="{083DCB87-C7E1-E67C-D665-078062EBE68E}"/>
                    </a:ext>
                  </a:extLst>
                </p:cNvPr>
                <p:cNvSpPr/>
                <p:nvPr/>
              </p:nvSpPr>
              <p:spPr>
                <a:xfrm>
                  <a:off x="5090927" y="2386359"/>
                  <a:ext cx="2835235" cy="354330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 algn="l">
                    <a:lnSpc>
                      <a:spcPts val="2750"/>
                    </a:lnSpc>
                    <a:buNone/>
                  </a:pPr>
                  <a:r>
                    <a:rPr lang="en-US" sz="2400" b="1" dirty="0">
                      <a:solidFill>
                        <a:srgbClr val="3C3939"/>
                      </a:solidFill>
                      <a:latin typeface="Times New Roman" panose="02020603050405020304" pitchFamily="18" charset="0"/>
                      <a:ea typeface="Raleway" pitchFamily="34" charset="-122"/>
                      <a:cs typeface="Times New Roman" panose="02020603050405020304" pitchFamily="18" charset="0"/>
                    </a:rPr>
                    <a:t>Awareness Levels</a:t>
                  </a:r>
                  <a:endPara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2" name="Text 3">
                  <a:extLst>
                    <a:ext uri="{FF2B5EF4-FFF2-40B4-BE49-F238E27FC236}">
                      <a16:creationId xmlns:a16="http://schemas.microsoft.com/office/drawing/2014/main" id="{E39E5E84-49A0-8036-23A5-732E124BA1E5}"/>
                    </a:ext>
                  </a:extLst>
                </p:cNvPr>
                <p:cNvSpPr/>
                <p:nvPr/>
              </p:nvSpPr>
              <p:spPr>
                <a:xfrm>
                  <a:off x="5357217" y="2851785"/>
                  <a:ext cx="8252579" cy="907769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0" indent="0" algn="l">
                    <a:lnSpc>
                      <a:spcPts val="2850"/>
                    </a:lnSpc>
                    <a:buNone/>
                  </a:pPr>
                  <a:r>
                    <a:rPr lang="en-US" sz="2000" dirty="0">
                      <a:solidFill>
                        <a:srgbClr val="3C3939"/>
                      </a:solidFill>
                      <a:latin typeface="Times New Roman" panose="02020603050405020304" pitchFamily="18" charset="0"/>
                      <a:ea typeface="Roboto" pitchFamily="34" charset="-122"/>
                      <a:cs typeface="Times New Roman" panose="02020603050405020304" pitchFamily="18" charset="0"/>
                    </a:rPr>
                    <a:t>Moderate awareness, with higher levels among urban farmers and younger respondents</a:t>
                  </a:r>
                  <a:r>
                    <a:rPr lang="en-US" sz="1750" dirty="0">
                      <a:solidFill>
                        <a:srgbClr val="3C3939"/>
                      </a:solidFill>
                      <a:latin typeface="Roboto" pitchFamily="34" charset="0"/>
                      <a:ea typeface="Roboto" pitchFamily="34" charset="-122"/>
                      <a:cs typeface="Roboto" pitchFamily="34" charset="-120"/>
                    </a:rPr>
                    <a:t>.</a:t>
                  </a:r>
                  <a:endParaRPr lang="en-US" sz="1750" dirty="0"/>
                </a:p>
              </p:txBody>
            </p:sp>
          </p:grpSp>
          <p:sp>
            <p:nvSpPr>
              <p:cNvPr id="9" name="Text 6">
                <a:extLst>
                  <a:ext uri="{FF2B5EF4-FFF2-40B4-BE49-F238E27FC236}">
                    <a16:creationId xmlns:a16="http://schemas.microsoft.com/office/drawing/2014/main" id="{AEEC064A-444C-0617-9DC3-4923C6978E84}"/>
                  </a:ext>
                </a:extLst>
              </p:cNvPr>
              <p:cNvSpPr/>
              <p:nvPr/>
            </p:nvSpPr>
            <p:spPr>
              <a:xfrm>
                <a:off x="5619709" y="4004946"/>
                <a:ext cx="2835235" cy="35433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>
                  <a:lnSpc>
                    <a:spcPts val="2750"/>
                  </a:lnSpc>
                </a:pPr>
                <a:r>
                  <a:rPr lang="en-US" sz="2400" b="1" dirty="0">
                    <a:solidFill>
                      <a:srgbClr val="3C3939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Perceived Benefits</a:t>
                </a:r>
              </a:p>
            </p:txBody>
          </p:sp>
          <p:sp>
            <p:nvSpPr>
              <p:cNvPr id="10" name="Text 7">
                <a:extLst>
                  <a:ext uri="{FF2B5EF4-FFF2-40B4-BE49-F238E27FC236}">
                    <a16:creationId xmlns:a16="http://schemas.microsoft.com/office/drawing/2014/main" id="{D5F8BE1E-77DB-04AA-DDBE-4749A9FF347C}"/>
                  </a:ext>
                </a:extLst>
              </p:cNvPr>
              <p:cNvSpPr/>
              <p:nvPr/>
            </p:nvSpPr>
            <p:spPr>
              <a:xfrm>
                <a:off x="6210917" y="4437912"/>
                <a:ext cx="7176492" cy="115686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2850"/>
                  </a:lnSpc>
                  <a:buNone/>
                </a:pPr>
                <a:r>
                  <a:rPr lang="en-US" sz="2000" dirty="0">
                    <a:solidFill>
                      <a:srgbClr val="3C3939"/>
                    </a:solidFill>
                    <a:latin typeface="Times New Roman" panose="02020603050405020304" pitchFamily="18" charset="0"/>
                    <a:ea typeface="Roboto" pitchFamily="34" charset="-122"/>
                    <a:cs typeface="Times New Roman" panose="02020603050405020304" pitchFamily="18" charset="0"/>
                  </a:rPr>
                  <a:t>Hydroponics is seen as beneficial due to water efficiency, higher yield potential, and reduced environmental impact.</a:t>
                </a:r>
              </a:p>
            </p:txBody>
          </p:sp>
        </p:grpSp>
        <p:sp>
          <p:nvSpPr>
            <p:cNvPr id="6" name="Text 10">
              <a:extLst>
                <a:ext uri="{FF2B5EF4-FFF2-40B4-BE49-F238E27FC236}">
                  <a16:creationId xmlns:a16="http://schemas.microsoft.com/office/drawing/2014/main" id="{85A03592-2952-A53C-4C72-A4A75238A1B5}"/>
                </a:ext>
              </a:extLst>
            </p:cNvPr>
            <p:cNvSpPr/>
            <p:nvPr/>
          </p:nvSpPr>
          <p:spPr>
            <a:xfrm>
              <a:off x="6339732" y="5705871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indent="0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rgbClr val="3C393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Cost Concerns</a:t>
              </a:r>
            </a:p>
          </p:txBody>
        </p:sp>
        <p:sp>
          <p:nvSpPr>
            <p:cNvPr id="7" name="Text 11">
              <a:extLst>
                <a:ext uri="{FF2B5EF4-FFF2-40B4-BE49-F238E27FC236}">
                  <a16:creationId xmlns:a16="http://schemas.microsoft.com/office/drawing/2014/main" id="{DBA417C2-255B-ED86-B715-BA24BB7C536F}"/>
                </a:ext>
              </a:extLst>
            </p:cNvPr>
            <p:cNvSpPr/>
            <p:nvPr/>
          </p:nvSpPr>
          <p:spPr>
            <a:xfrm>
              <a:off x="6751208" y="6060201"/>
              <a:ext cx="6565238" cy="115686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850"/>
                </a:lnSpc>
              </a:pPr>
              <a:r>
                <a:rPr lang="en-US" sz="2000" dirty="0">
                  <a:solidFill>
                    <a:srgbClr val="3C3939"/>
                  </a:solidFill>
                  <a:latin typeface="Times New Roman" panose="02020603050405020304" pitchFamily="18" charset="0"/>
                  <a:ea typeface="Roboto" pitchFamily="34" charset="-122"/>
                  <a:cs typeface="Times New Roman" panose="02020603050405020304" pitchFamily="18" charset="0"/>
                </a:rPr>
                <a:t>High initial setup costs and ongoing operational expenses may be significant barriers.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DEE7A3A-44B6-0AAF-95F3-AFABD8E68D61}"/>
              </a:ext>
            </a:extLst>
          </p:cNvPr>
          <p:cNvSpPr txBox="1"/>
          <p:nvPr/>
        </p:nvSpPr>
        <p:spPr>
          <a:xfrm>
            <a:off x="3476187" y="594151"/>
            <a:ext cx="2191626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FINDINGS</a:t>
            </a:r>
          </a:p>
        </p:txBody>
      </p:sp>
    </p:spTree>
    <p:extLst>
      <p:ext uri="{BB962C8B-B14F-4D97-AF65-F5344CB8AC3E}">
        <p14:creationId xmlns:p14="http://schemas.microsoft.com/office/powerpoint/2010/main" val="3587903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127</TotalTime>
  <Words>801</Words>
  <Application>Microsoft Office PowerPoint</Application>
  <PresentationFormat>On-screen Show (4:3)</PresentationFormat>
  <Paragraphs>120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Raleway</vt:lpstr>
      <vt:lpstr>Roboto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Pranjali patil</dc:creator>
  <cp:lastModifiedBy>Pranjali patil</cp:lastModifiedBy>
  <cp:revision>2</cp:revision>
  <dcterms:created xsi:type="dcterms:W3CDTF">2025-03-20T13:08:54Z</dcterms:created>
  <dcterms:modified xsi:type="dcterms:W3CDTF">2025-03-20T15:50:01Z</dcterms:modified>
</cp:coreProperties>
</file>

<file path=docProps/thumbnail.jpeg>
</file>